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73" r:id="rId4"/>
    <p:sldId id="258" r:id="rId5"/>
    <p:sldId id="275" r:id="rId6"/>
    <p:sldId id="271" r:id="rId7"/>
    <p:sldId id="286" r:id="rId8"/>
    <p:sldId id="285" r:id="rId9"/>
    <p:sldId id="287" r:id="rId10"/>
    <p:sldId id="270" r:id="rId11"/>
    <p:sldId id="288" r:id="rId12"/>
    <p:sldId id="274" r:id="rId13"/>
    <p:sldId id="276" r:id="rId14"/>
    <p:sldId id="261" r:id="rId15"/>
    <p:sldId id="283" r:id="rId16"/>
    <p:sldId id="277" r:id="rId17"/>
    <p:sldId id="278" r:id="rId18"/>
    <p:sldId id="279" r:id="rId19"/>
    <p:sldId id="280" r:id="rId20"/>
    <p:sldId id="281" r:id="rId21"/>
    <p:sldId id="282" r:id="rId22"/>
    <p:sldId id="269" r:id="rId23"/>
    <p:sldId id="260" r:id="rId24"/>
    <p:sldId id="262" r:id="rId25"/>
    <p:sldId id="263" r:id="rId26"/>
    <p:sldId id="264" r:id="rId27"/>
    <p:sldId id="265" r:id="rId28"/>
    <p:sldId id="284" r:id="rId29"/>
    <p:sldId id="268"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7"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4364CC6-A649-4550-850B-784CEA00C22C}" type="datetimeFigureOut">
              <a:rPr lang="en-US" smtClean="0"/>
              <a:t>4/28/2022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08BA75-0CF4-45DF-ADE5-0D15CE905067}" type="slidenum">
              <a:rPr lang="en-US" smtClean="0"/>
              <a:t>‹#›</a:t>
            </a:fld>
            <a:endParaRPr lang="en-US"/>
          </a:p>
        </p:txBody>
      </p:sp>
    </p:spTree>
    <p:extLst>
      <p:ext uri="{BB962C8B-B14F-4D97-AF65-F5344CB8AC3E}">
        <p14:creationId xmlns:p14="http://schemas.microsoft.com/office/powerpoint/2010/main" val="144513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a:t>
            </a:fld>
            <a:endParaRPr lang="en-US"/>
          </a:p>
        </p:txBody>
      </p:sp>
    </p:spTree>
    <p:extLst>
      <p:ext uri="{BB962C8B-B14F-4D97-AF65-F5344CB8AC3E}">
        <p14:creationId xmlns:p14="http://schemas.microsoft.com/office/powerpoint/2010/main" val="6764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10</a:t>
            </a:fld>
            <a:endParaRPr lang="en-US"/>
          </a:p>
        </p:txBody>
      </p:sp>
    </p:spTree>
    <p:extLst>
      <p:ext uri="{BB962C8B-B14F-4D97-AF65-F5344CB8AC3E}">
        <p14:creationId xmlns:p14="http://schemas.microsoft.com/office/powerpoint/2010/main" val="411351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11</a:t>
            </a:fld>
            <a:endParaRPr lang="en-US"/>
          </a:p>
        </p:txBody>
      </p:sp>
    </p:spTree>
    <p:extLst>
      <p:ext uri="{BB962C8B-B14F-4D97-AF65-F5344CB8AC3E}">
        <p14:creationId xmlns:p14="http://schemas.microsoft.com/office/powerpoint/2010/main" val="281441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12</a:t>
            </a:fld>
            <a:endParaRPr lang="en-US"/>
          </a:p>
        </p:txBody>
      </p:sp>
    </p:spTree>
    <p:extLst>
      <p:ext uri="{BB962C8B-B14F-4D97-AF65-F5344CB8AC3E}">
        <p14:creationId xmlns:p14="http://schemas.microsoft.com/office/powerpoint/2010/main" val="407873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13</a:t>
            </a:fld>
            <a:endParaRPr lang="en-US"/>
          </a:p>
        </p:txBody>
      </p:sp>
    </p:spTree>
    <p:extLst>
      <p:ext uri="{BB962C8B-B14F-4D97-AF65-F5344CB8AC3E}">
        <p14:creationId xmlns:p14="http://schemas.microsoft.com/office/powerpoint/2010/main" val="326362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14</a:t>
            </a:fld>
            <a:endParaRPr lang="en-US"/>
          </a:p>
        </p:txBody>
      </p:sp>
    </p:spTree>
    <p:extLst>
      <p:ext uri="{BB962C8B-B14F-4D97-AF65-F5344CB8AC3E}">
        <p14:creationId xmlns:p14="http://schemas.microsoft.com/office/powerpoint/2010/main" val="176621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15</a:t>
            </a:fld>
            <a:endParaRPr lang="en-US"/>
          </a:p>
        </p:txBody>
      </p:sp>
    </p:spTree>
    <p:extLst>
      <p:ext uri="{BB962C8B-B14F-4D97-AF65-F5344CB8AC3E}">
        <p14:creationId xmlns:p14="http://schemas.microsoft.com/office/powerpoint/2010/main" val="355727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16</a:t>
            </a:fld>
            <a:endParaRPr lang="en-US"/>
          </a:p>
        </p:txBody>
      </p:sp>
    </p:spTree>
    <p:extLst>
      <p:ext uri="{BB962C8B-B14F-4D97-AF65-F5344CB8AC3E}">
        <p14:creationId xmlns:p14="http://schemas.microsoft.com/office/powerpoint/2010/main" val="254480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17</a:t>
            </a:fld>
            <a:endParaRPr lang="en-US"/>
          </a:p>
        </p:txBody>
      </p:sp>
    </p:spTree>
    <p:extLst>
      <p:ext uri="{BB962C8B-B14F-4D97-AF65-F5344CB8AC3E}">
        <p14:creationId xmlns:p14="http://schemas.microsoft.com/office/powerpoint/2010/main" val="16720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18</a:t>
            </a:fld>
            <a:endParaRPr lang="en-US"/>
          </a:p>
        </p:txBody>
      </p:sp>
    </p:spTree>
    <p:extLst>
      <p:ext uri="{BB962C8B-B14F-4D97-AF65-F5344CB8AC3E}">
        <p14:creationId xmlns:p14="http://schemas.microsoft.com/office/powerpoint/2010/main" val="347990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19</a:t>
            </a:fld>
            <a:endParaRPr lang="en-US"/>
          </a:p>
        </p:txBody>
      </p:sp>
    </p:spTree>
    <p:extLst>
      <p:ext uri="{BB962C8B-B14F-4D97-AF65-F5344CB8AC3E}">
        <p14:creationId xmlns:p14="http://schemas.microsoft.com/office/powerpoint/2010/main" val="383709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a:t>
            </a:fld>
            <a:endParaRPr lang="en-US"/>
          </a:p>
        </p:txBody>
      </p:sp>
    </p:spTree>
    <p:extLst>
      <p:ext uri="{BB962C8B-B14F-4D97-AF65-F5344CB8AC3E}">
        <p14:creationId xmlns:p14="http://schemas.microsoft.com/office/powerpoint/2010/main" val="387352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20</a:t>
            </a:fld>
            <a:endParaRPr lang="en-US"/>
          </a:p>
        </p:txBody>
      </p:sp>
    </p:spTree>
    <p:extLst>
      <p:ext uri="{BB962C8B-B14F-4D97-AF65-F5344CB8AC3E}">
        <p14:creationId xmlns:p14="http://schemas.microsoft.com/office/powerpoint/2010/main" val="7897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21</a:t>
            </a:fld>
            <a:endParaRPr lang="en-US"/>
          </a:p>
        </p:txBody>
      </p:sp>
    </p:spTree>
    <p:extLst>
      <p:ext uri="{BB962C8B-B14F-4D97-AF65-F5344CB8AC3E}">
        <p14:creationId xmlns:p14="http://schemas.microsoft.com/office/powerpoint/2010/main" val="179712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22</a:t>
            </a:fld>
            <a:endParaRPr lang="en-US"/>
          </a:p>
        </p:txBody>
      </p:sp>
    </p:spTree>
    <p:extLst>
      <p:ext uri="{BB962C8B-B14F-4D97-AF65-F5344CB8AC3E}">
        <p14:creationId xmlns:p14="http://schemas.microsoft.com/office/powerpoint/2010/main" val="2286537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23</a:t>
            </a:fld>
            <a:endParaRPr lang="en-US"/>
          </a:p>
        </p:txBody>
      </p:sp>
    </p:spTree>
    <p:extLst>
      <p:ext uri="{BB962C8B-B14F-4D97-AF65-F5344CB8AC3E}">
        <p14:creationId xmlns:p14="http://schemas.microsoft.com/office/powerpoint/2010/main" val="4157084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24</a:t>
            </a:fld>
            <a:endParaRPr lang="en-US"/>
          </a:p>
        </p:txBody>
      </p:sp>
    </p:spTree>
    <p:extLst>
      <p:ext uri="{BB962C8B-B14F-4D97-AF65-F5344CB8AC3E}">
        <p14:creationId xmlns:p14="http://schemas.microsoft.com/office/powerpoint/2010/main" val="99406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25</a:t>
            </a:fld>
            <a:endParaRPr lang="en-US"/>
          </a:p>
        </p:txBody>
      </p:sp>
    </p:spTree>
    <p:extLst>
      <p:ext uri="{BB962C8B-B14F-4D97-AF65-F5344CB8AC3E}">
        <p14:creationId xmlns:p14="http://schemas.microsoft.com/office/powerpoint/2010/main" val="2321895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26</a:t>
            </a:fld>
            <a:endParaRPr lang="en-US"/>
          </a:p>
        </p:txBody>
      </p:sp>
    </p:spTree>
    <p:extLst>
      <p:ext uri="{BB962C8B-B14F-4D97-AF65-F5344CB8AC3E}">
        <p14:creationId xmlns:p14="http://schemas.microsoft.com/office/powerpoint/2010/main" val="771357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27</a:t>
            </a:fld>
            <a:endParaRPr lang="en-US"/>
          </a:p>
        </p:txBody>
      </p:sp>
    </p:spTree>
    <p:extLst>
      <p:ext uri="{BB962C8B-B14F-4D97-AF65-F5344CB8AC3E}">
        <p14:creationId xmlns:p14="http://schemas.microsoft.com/office/powerpoint/2010/main" val="154094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28</a:t>
            </a:fld>
            <a:endParaRPr lang="en-US"/>
          </a:p>
        </p:txBody>
      </p:sp>
    </p:spTree>
    <p:extLst>
      <p:ext uri="{BB962C8B-B14F-4D97-AF65-F5344CB8AC3E}">
        <p14:creationId xmlns:p14="http://schemas.microsoft.com/office/powerpoint/2010/main" val="3576814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29</a:t>
            </a:fld>
            <a:endParaRPr lang="en-US"/>
          </a:p>
        </p:txBody>
      </p:sp>
    </p:spTree>
    <p:extLst>
      <p:ext uri="{BB962C8B-B14F-4D97-AF65-F5344CB8AC3E}">
        <p14:creationId xmlns:p14="http://schemas.microsoft.com/office/powerpoint/2010/main" val="197396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3</a:t>
            </a:fld>
            <a:endParaRPr lang="en-US"/>
          </a:p>
        </p:txBody>
      </p:sp>
    </p:spTree>
    <p:extLst>
      <p:ext uri="{BB962C8B-B14F-4D97-AF65-F5344CB8AC3E}">
        <p14:creationId xmlns:p14="http://schemas.microsoft.com/office/powerpoint/2010/main" val="40248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4</a:t>
            </a:fld>
            <a:endParaRPr lang="en-US"/>
          </a:p>
        </p:txBody>
      </p:sp>
    </p:spTree>
    <p:extLst>
      <p:ext uri="{BB962C8B-B14F-4D97-AF65-F5344CB8AC3E}">
        <p14:creationId xmlns:p14="http://schemas.microsoft.com/office/powerpoint/2010/main" val="226357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5</a:t>
            </a:fld>
            <a:endParaRPr lang="en-US"/>
          </a:p>
        </p:txBody>
      </p:sp>
    </p:spTree>
    <p:extLst>
      <p:ext uri="{BB962C8B-B14F-4D97-AF65-F5344CB8AC3E}">
        <p14:creationId xmlns:p14="http://schemas.microsoft.com/office/powerpoint/2010/main" val="118157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6</a:t>
            </a:fld>
            <a:endParaRPr lang="en-US"/>
          </a:p>
        </p:txBody>
      </p:sp>
    </p:spTree>
    <p:extLst>
      <p:ext uri="{BB962C8B-B14F-4D97-AF65-F5344CB8AC3E}">
        <p14:creationId xmlns:p14="http://schemas.microsoft.com/office/powerpoint/2010/main" val="1642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7</a:t>
            </a:fld>
            <a:endParaRPr lang="en-US"/>
          </a:p>
        </p:txBody>
      </p:sp>
    </p:spTree>
    <p:extLst>
      <p:ext uri="{BB962C8B-B14F-4D97-AF65-F5344CB8AC3E}">
        <p14:creationId xmlns:p14="http://schemas.microsoft.com/office/powerpoint/2010/main" val="16690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8</a:t>
            </a:fld>
            <a:endParaRPr lang="en-US"/>
          </a:p>
        </p:txBody>
      </p:sp>
    </p:spTree>
    <p:extLst>
      <p:ext uri="{BB962C8B-B14F-4D97-AF65-F5344CB8AC3E}">
        <p14:creationId xmlns:p14="http://schemas.microsoft.com/office/powerpoint/2010/main" val="103018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8BA75-0CF4-45DF-ADE5-0D15CE905067}" type="slidenum">
              <a:rPr lang="en-US" smtClean="0"/>
              <a:t>9</a:t>
            </a:fld>
            <a:endParaRPr lang="en-US"/>
          </a:p>
        </p:txBody>
      </p:sp>
    </p:spTree>
    <p:extLst>
      <p:ext uri="{BB962C8B-B14F-4D97-AF65-F5344CB8AC3E}">
        <p14:creationId xmlns:p14="http://schemas.microsoft.com/office/powerpoint/2010/main" val="398736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B86F81-91E1-4B2A-9112-6FC2695CBAE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C2ED2-BC55-4820-BEE9-AA8D5954CC69}"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86F81-91E1-4B2A-9112-6FC2695CBAE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86F81-91E1-4B2A-9112-6FC2695CBAE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86F81-91E1-4B2A-9112-6FC2695CBAE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86F81-91E1-4B2A-9112-6FC2695CBAE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C2ED2-BC55-4820-BEE9-AA8D5954CC69}"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86F81-91E1-4B2A-9112-6FC2695CBAED}"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86F81-91E1-4B2A-9112-6FC2695CBAED}" type="datetimeFigureOut">
              <a:rPr lang="en-US" smtClean="0"/>
              <a:pPr/>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C2ED2-BC55-4820-BEE9-AA8D5954CC69}"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B86F81-91E1-4B2A-9112-6FC2695CBAED}" type="datetimeFigureOut">
              <a:rPr lang="en-US" smtClean="0"/>
              <a:pPr/>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86F81-91E1-4B2A-9112-6FC2695CBAED}" type="datetimeFigureOut">
              <a:rPr lang="en-US" smtClean="0"/>
              <a:pPr/>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86F81-91E1-4B2A-9112-6FC2695CBAED}"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C2ED2-BC55-4820-BEE9-AA8D5954CC69}"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86F81-91E1-4B2A-9112-6FC2695CBAED}"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C2ED2-BC55-4820-BEE9-AA8D5954CC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6B86F81-91E1-4B2A-9112-6FC2695CBAED}" type="datetimeFigureOut">
              <a:rPr lang="en-US" smtClean="0"/>
              <a:pPr/>
              <a:t>4/28/2022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CFC2ED2-BC55-4820-BEE9-AA8D5954CC69}"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ublic.coderedweb.com/cne/en-US/BFB7CC4C6C0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fema.gov/" TargetMode="External"/><Relationship Id="rId4" Type="http://schemas.openxmlformats.org/officeDocument/2006/relationships/hyperlink" Target="http://www.read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a:t>EVACUATION!!</a:t>
            </a:r>
          </a:p>
        </p:txBody>
      </p:sp>
      <p:sp>
        <p:nvSpPr>
          <p:cNvPr id="3" name="Subtitle 2"/>
          <p:cNvSpPr>
            <a:spLocks noGrp="1"/>
          </p:cNvSpPr>
          <p:nvPr>
            <p:ph type="subTitle" idx="1"/>
          </p:nvPr>
        </p:nvSpPr>
        <p:spPr/>
        <p:txBody>
          <a:bodyPr>
            <a:normAutofit lnSpcReduction="10000"/>
          </a:bodyPr>
          <a:lstStyle/>
          <a:p>
            <a:r>
              <a:rPr lang="en-US" i="1" dirty="0">
                <a:solidFill>
                  <a:schemeClr val="accent1">
                    <a:lumMod val="75000"/>
                  </a:schemeClr>
                </a:solidFill>
              </a:rPr>
              <a:t>Presented by:</a:t>
            </a:r>
          </a:p>
          <a:p>
            <a:r>
              <a:rPr lang="en-US" b="1" i="1" dirty="0">
                <a:solidFill>
                  <a:schemeClr val="accent1">
                    <a:lumMod val="75000"/>
                  </a:schemeClr>
                </a:solidFill>
              </a:rPr>
              <a:t>Corrales </a:t>
            </a:r>
            <a:r>
              <a:rPr lang="en-US" b="1" dirty="0">
                <a:solidFill>
                  <a:schemeClr val="accent1">
                    <a:lumMod val="75000"/>
                  </a:schemeClr>
                </a:solidFill>
              </a:rPr>
              <a:t>Fire Department</a:t>
            </a:r>
          </a:p>
        </p:txBody>
      </p:sp>
    </p:spTree>
    <p:extLst>
      <p:ext uri="{BB962C8B-B14F-4D97-AF65-F5344CB8AC3E}">
        <p14:creationId xmlns:p14="http://schemas.microsoft.com/office/powerpoint/2010/main" val="2321308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9818072"/>
          </a:xfrm>
          <a:prstGeom prst="rect">
            <a:avLst/>
          </a:prstGeom>
        </p:spPr>
        <p:txBody>
          <a:bodyPr wrap="square">
            <a:spAutoFit/>
          </a:bodyPr>
          <a:lstStyle/>
          <a:p>
            <a:pPr algn="ctr">
              <a:spcBef>
                <a:spcPct val="50000"/>
              </a:spcBef>
            </a:pPr>
            <a:r>
              <a:rPr lang="en-US" altLang="en-US" sz="4800" b="1" dirty="0"/>
              <a:t>Evacuation</a:t>
            </a:r>
          </a:p>
          <a:p>
            <a:pPr>
              <a:spcBef>
                <a:spcPct val="50000"/>
              </a:spcBef>
              <a:buFont typeface="Arial" pitchFamily="34" charset="0"/>
              <a:buChar char="•"/>
            </a:pPr>
            <a:r>
              <a:rPr lang="en-US" altLang="en-US" sz="3200" b="1" dirty="0">
                <a:solidFill>
                  <a:srgbClr val="FF0000"/>
                </a:solidFill>
              </a:rPr>
              <a:t> </a:t>
            </a:r>
            <a:r>
              <a:rPr lang="en-US" altLang="en-US" sz="3200" b="1" dirty="0"/>
              <a:t>Responsibility of each individual to have a plan </a:t>
            </a:r>
          </a:p>
          <a:p>
            <a:pPr lvl="1">
              <a:spcBef>
                <a:spcPct val="50000"/>
              </a:spcBef>
              <a:buFont typeface="Arial" pitchFamily="34" charset="0"/>
              <a:buChar char="•"/>
            </a:pPr>
            <a:r>
              <a:rPr lang="en-US" altLang="en-US" sz="3200" b="1" dirty="0"/>
              <a:t>Readily accessible medication</a:t>
            </a:r>
          </a:p>
          <a:p>
            <a:pPr lvl="1">
              <a:spcBef>
                <a:spcPct val="50000"/>
              </a:spcBef>
              <a:buFont typeface="Arial" pitchFamily="34" charset="0"/>
              <a:buChar char="•"/>
            </a:pPr>
            <a:r>
              <a:rPr lang="en-US" altLang="en-US" sz="3200" b="1" dirty="0"/>
              <a:t>Important papers</a:t>
            </a:r>
          </a:p>
          <a:p>
            <a:pPr lvl="1">
              <a:spcBef>
                <a:spcPct val="50000"/>
              </a:spcBef>
              <a:buFont typeface="Arial" pitchFamily="34" charset="0"/>
              <a:buChar char="•"/>
            </a:pPr>
            <a:r>
              <a:rPr lang="en-US" altLang="en-US" sz="3200" b="1" dirty="0"/>
              <a:t>Emergency contacts-at least 1 out of state </a:t>
            </a:r>
          </a:p>
          <a:p>
            <a:pPr lvl="1">
              <a:spcBef>
                <a:spcPct val="50000"/>
              </a:spcBef>
              <a:buFont typeface="Arial" pitchFamily="34" charset="0"/>
              <a:buChar char="•"/>
            </a:pPr>
            <a:r>
              <a:rPr lang="en-US" altLang="en-US" sz="3200" b="1" dirty="0"/>
              <a:t>Phone chargers </a:t>
            </a:r>
          </a:p>
          <a:p>
            <a:pPr algn="ctr">
              <a:spcBef>
                <a:spcPct val="50000"/>
              </a:spcBef>
            </a:pPr>
            <a:endParaRPr lang="en-US" altLang="en-US" sz="4800" b="1" dirty="0"/>
          </a:p>
          <a:p>
            <a:pPr>
              <a:spcBef>
                <a:spcPct val="50000"/>
              </a:spcBef>
            </a:pPr>
            <a:endParaRPr lang="en-US" altLang="en-US" sz="4800" b="1" dirty="0"/>
          </a:p>
          <a:p>
            <a:pPr algn="ctr">
              <a:spcBef>
                <a:spcPct val="50000"/>
              </a:spcBef>
            </a:pPr>
            <a:endParaRPr lang="en-US" altLang="en-US" sz="4800" b="1" dirty="0"/>
          </a:p>
          <a:p>
            <a:endParaRPr lang="en-US" altLang="en-US" sz="3200" b="1" dirty="0"/>
          </a:p>
          <a:p>
            <a:endParaRPr lang="en-US" altLang="en-US" sz="3200" b="1" dirty="0"/>
          </a:p>
        </p:txBody>
      </p:sp>
    </p:spTree>
    <p:extLst>
      <p:ext uri="{BB962C8B-B14F-4D97-AF65-F5344CB8AC3E}">
        <p14:creationId xmlns:p14="http://schemas.microsoft.com/office/powerpoint/2010/main" val="3882545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4832092"/>
          </a:xfrm>
          <a:prstGeom prst="rect">
            <a:avLst/>
          </a:prstGeom>
        </p:spPr>
        <p:txBody>
          <a:bodyPr wrap="square">
            <a:spAutoFit/>
          </a:bodyPr>
          <a:lstStyle/>
          <a:p>
            <a:pPr algn="ctr" fontAlgn="base"/>
            <a:r>
              <a:rPr lang="en-US" sz="2800" b="1" i="0" u="sng" dirty="0">
                <a:solidFill>
                  <a:srgbClr val="FF0000"/>
                </a:solidFill>
                <a:effectLst/>
                <a:latin typeface="inherit"/>
              </a:rPr>
              <a:t>5 P’s of Evacuation</a:t>
            </a:r>
          </a:p>
          <a:p>
            <a:pPr algn="l" fontAlgn="base"/>
            <a:endParaRPr lang="en-US" sz="1600" b="0" i="0" dirty="0">
              <a:solidFill>
                <a:srgbClr val="273A7E"/>
              </a:solidFill>
              <a:effectLst/>
              <a:latin typeface="Lato" panose="020F0502020204030203" pitchFamily="34" charset="0"/>
            </a:endParaRPr>
          </a:p>
          <a:p>
            <a:pPr marL="285750" indent="-285750" algn="l" fontAlgn="base">
              <a:buFont typeface="Arial" panose="020B0604020202020204" pitchFamily="34" charset="0"/>
              <a:buChar char="•"/>
            </a:pPr>
            <a:r>
              <a:rPr lang="en-US" sz="1600" b="1" i="0" dirty="0">
                <a:effectLst/>
                <a:latin typeface="inherit"/>
              </a:rPr>
              <a:t>People and Pets </a:t>
            </a:r>
            <a:r>
              <a:rPr lang="en-US" sz="1600" b="0" i="0" dirty="0">
                <a:effectLst/>
                <a:latin typeface="Lato" panose="020F0502020204030203" pitchFamily="34" charset="0"/>
              </a:rPr>
              <a:t>and other animals/livestock and supplies.</a:t>
            </a:r>
          </a:p>
          <a:p>
            <a:pPr marL="285750" indent="-285750" algn="l" fontAlgn="base">
              <a:buFont typeface="Arial" panose="020B0604020202020204" pitchFamily="34" charset="0"/>
              <a:buChar char="•"/>
            </a:pPr>
            <a:r>
              <a:rPr lang="en-US" sz="1600" b="1" i="0" dirty="0">
                <a:effectLst/>
                <a:latin typeface="inherit"/>
              </a:rPr>
              <a:t>Prescriptions </a:t>
            </a:r>
            <a:r>
              <a:rPr lang="en-US" sz="1600" b="0" i="0" dirty="0">
                <a:effectLst/>
                <a:latin typeface="Lato" panose="020F0502020204030203" pitchFamily="34" charset="0"/>
              </a:rPr>
              <a:t>with dosages, medicines, medical equipment, vision and hearing aids, batteries and power cords, face coverings, hand sanitizer and sanitizing wipes. </a:t>
            </a:r>
          </a:p>
          <a:p>
            <a:pPr marL="285750" indent="-285750" algn="l" fontAlgn="base">
              <a:buFont typeface="Arial" panose="020B0604020202020204" pitchFamily="34" charset="0"/>
              <a:buChar char="•"/>
            </a:pPr>
            <a:r>
              <a:rPr lang="en-US" sz="1600" b="1" i="0" dirty="0">
                <a:effectLst/>
                <a:latin typeface="inherit"/>
              </a:rPr>
              <a:t>Papers </a:t>
            </a:r>
            <a:r>
              <a:rPr lang="en-US" sz="1600" b="0" i="0" dirty="0">
                <a:effectLst/>
                <a:latin typeface="Lato" panose="020F0502020204030203" pitchFamily="34" charset="0"/>
              </a:rPr>
              <a:t>including important documents (hard copies and/or electronic copies saved on external hard drives or thumb drives), insurance papers, contacts.</a:t>
            </a:r>
          </a:p>
          <a:p>
            <a:pPr marL="285750" indent="-285750" algn="l" fontAlgn="base">
              <a:buFont typeface="Arial" panose="020B0604020202020204" pitchFamily="34" charset="0"/>
              <a:buChar char="•"/>
            </a:pPr>
            <a:r>
              <a:rPr lang="en-US" sz="1600" b="1" i="0" dirty="0">
                <a:effectLst/>
                <a:latin typeface="inherit"/>
              </a:rPr>
              <a:t>Personal Needs</a:t>
            </a:r>
            <a:r>
              <a:rPr lang="en-US" sz="1600" b="0" i="0" dirty="0">
                <a:effectLst/>
                <a:latin typeface="Lato" panose="020F0502020204030203" pitchFamily="34" charset="0"/>
              </a:rPr>
              <a:t> including clothing, water, baby supplies, food, cash, credit cards, first aid kits, phones, and chargers. Items for people with access and/or functional needs, such as older adults and children.</a:t>
            </a:r>
          </a:p>
          <a:p>
            <a:pPr marL="285750" indent="-285750" algn="l" fontAlgn="base">
              <a:buFont typeface="Arial" panose="020B0604020202020204" pitchFamily="34" charset="0"/>
              <a:buChar char="•"/>
            </a:pPr>
            <a:r>
              <a:rPr lang="en-US" sz="1600" b="1" i="0" dirty="0">
                <a:effectLst/>
                <a:latin typeface="inherit"/>
              </a:rPr>
              <a:t>Priceless</a:t>
            </a:r>
            <a:r>
              <a:rPr lang="en-US" sz="1600" b="0" i="0" dirty="0">
                <a:effectLst/>
                <a:latin typeface="Lato" panose="020F0502020204030203" pitchFamily="34" charset="0"/>
              </a:rPr>
              <a:t> items including photos, irreplaceable mementos and other valuables.</a:t>
            </a:r>
          </a:p>
          <a:p>
            <a:pPr algn="ctr">
              <a:spcBef>
                <a:spcPct val="50000"/>
              </a:spcBef>
            </a:pPr>
            <a:endParaRPr lang="en-US" altLang="en-US" sz="1600" b="1" dirty="0"/>
          </a:p>
          <a:p>
            <a:pPr>
              <a:spcBef>
                <a:spcPct val="50000"/>
              </a:spcBef>
            </a:pPr>
            <a:endParaRPr lang="en-US" altLang="en-US" sz="1600" b="1" dirty="0"/>
          </a:p>
          <a:p>
            <a:pPr algn="ctr">
              <a:spcBef>
                <a:spcPct val="50000"/>
              </a:spcBef>
            </a:pPr>
            <a:endParaRPr lang="en-US" altLang="en-US" sz="1600" b="1" dirty="0"/>
          </a:p>
          <a:p>
            <a:endParaRPr lang="en-US" altLang="en-US" sz="1600" b="1" dirty="0"/>
          </a:p>
          <a:p>
            <a:endParaRPr lang="en-US" altLang="en-US" sz="1600" b="1" dirty="0"/>
          </a:p>
        </p:txBody>
      </p:sp>
    </p:spTree>
    <p:extLst>
      <p:ext uri="{BB962C8B-B14F-4D97-AF65-F5344CB8AC3E}">
        <p14:creationId xmlns:p14="http://schemas.microsoft.com/office/powerpoint/2010/main" val="404096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9571851"/>
          </a:xfrm>
          <a:prstGeom prst="rect">
            <a:avLst/>
          </a:prstGeom>
        </p:spPr>
        <p:txBody>
          <a:bodyPr wrap="square">
            <a:spAutoFit/>
          </a:bodyPr>
          <a:lstStyle/>
          <a:p>
            <a:pPr algn="ctr">
              <a:spcBef>
                <a:spcPct val="50000"/>
              </a:spcBef>
            </a:pPr>
            <a:r>
              <a:rPr lang="en-US" altLang="en-US" sz="4800" b="1" dirty="0"/>
              <a:t>Evacuation</a:t>
            </a:r>
          </a:p>
          <a:p>
            <a:pPr lvl="1">
              <a:spcBef>
                <a:spcPct val="50000"/>
              </a:spcBef>
              <a:buFont typeface="Arial" pitchFamily="34" charset="0"/>
              <a:buChar char="•"/>
            </a:pPr>
            <a:r>
              <a:rPr lang="en-US" altLang="en-US" sz="3200" b="1" dirty="0"/>
              <a:t>Animal needs, </a:t>
            </a:r>
          </a:p>
          <a:p>
            <a:pPr lvl="1">
              <a:spcBef>
                <a:spcPct val="50000"/>
              </a:spcBef>
              <a:buFont typeface="Arial" pitchFamily="34" charset="0"/>
              <a:buChar char="•"/>
            </a:pPr>
            <a:r>
              <a:rPr lang="en-US" altLang="en-US" sz="3200" b="1" dirty="0"/>
              <a:t>identification, </a:t>
            </a:r>
          </a:p>
          <a:p>
            <a:pPr lvl="1">
              <a:spcBef>
                <a:spcPct val="50000"/>
              </a:spcBef>
              <a:buFont typeface="Arial" pitchFamily="34" charset="0"/>
              <a:buChar char="•"/>
            </a:pPr>
            <a:r>
              <a:rPr lang="en-US" altLang="en-US" sz="3200" b="1" dirty="0"/>
              <a:t>Transport</a:t>
            </a:r>
          </a:p>
          <a:p>
            <a:pPr lvl="1">
              <a:spcBef>
                <a:spcPct val="50000"/>
              </a:spcBef>
              <a:buFont typeface="Arial" pitchFamily="34" charset="0"/>
              <a:buChar char="•"/>
            </a:pPr>
            <a:r>
              <a:rPr lang="en-US" altLang="en-US" sz="3200" b="1" dirty="0"/>
              <a:t>Kennels</a:t>
            </a:r>
          </a:p>
          <a:p>
            <a:pPr lvl="1">
              <a:spcBef>
                <a:spcPct val="50000"/>
              </a:spcBef>
              <a:buFont typeface="Arial" pitchFamily="34" charset="0"/>
              <a:buChar char="•"/>
            </a:pPr>
            <a:r>
              <a:rPr lang="en-US" altLang="en-US" sz="3200" b="1" dirty="0"/>
              <a:t> Halters collars leads </a:t>
            </a:r>
          </a:p>
          <a:p>
            <a:pPr lvl="1">
              <a:spcBef>
                <a:spcPct val="50000"/>
              </a:spcBef>
              <a:buFont typeface="Arial" pitchFamily="34" charset="0"/>
              <a:buChar char="•"/>
            </a:pPr>
            <a:r>
              <a:rPr lang="en-US" altLang="en-US" sz="3200" b="1" dirty="0"/>
              <a:t>Food </a:t>
            </a:r>
          </a:p>
          <a:p>
            <a:pPr algn="ctr">
              <a:spcBef>
                <a:spcPct val="50000"/>
              </a:spcBef>
            </a:pPr>
            <a:endParaRPr lang="en-US" altLang="en-US" sz="4800" b="1" dirty="0"/>
          </a:p>
          <a:p>
            <a:pPr>
              <a:spcBef>
                <a:spcPct val="50000"/>
              </a:spcBef>
            </a:pPr>
            <a:endParaRPr lang="en-US" altLang="en-US" sz="4800" b="1" dirty="0"/>
          </a:p>
          <a:p>
            <a:pPr algn="ctr">
              <a:spcBef>
                <a:spcPct val="50000"/>
              </a:spcBef>
            </a:pPr>
            <a:endParaRPr lang="en-US" altLang="en-US" sz="4800" b="1" dirty="0"/>
          </a:p>
          <a:p>
            <a:endParaRPr lang="en-US" altLang="en-US" sz="3200" b="1" dirty="0"/>
          </a:p>
          <a:p>
            <a:endParaRPr lang="en-US" altLang="en-US" sz="3200" b="1" dirty="0"/>
          </a:p>
        </p:txBody>
      </p:sp>
    </p:spTree>
    <p:extLst>
      <p:ext uri="{BB962C8B-B14F-4D97-AF65-F5344CB8AC3E}">
        <p14:creationId xmlns:p14="http://schemas.microsoft.com/office/powerpoint/2010/main" val="2488142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8956298"/>
          </a:xfrm>
          <a:prstGeom prst="rect">
            <a:avLst/>
          </a:prstGeom>
        </p:spPr>
        <p:txBody>
          <a:bodyPr wrap="square">
            <a:spAutoFit/>
          </a:bodyPr>
          <a:lstStyle/>
          <a:p>
            <a:pPr algn="ctr">
              <a:spcBef>
                <a:spcPct val="50000"/>
              </a:spcBef>
            </a:pPr>
            <a:r>
              <a:rPr lang="en-US" altLang="en-US" sz="4800" b="1" dirty="0"/>
              <a:t>Evacuation</a:t>
            </a:r>
          </a:p>
          <a:p>
            <a:pPr lvl="1">
              <a:spcBef>
                <a:spcPct val="50000"/>
              </a:spcBef>
              <a:buFont typeface="Arial" pitchFamily="34" charset="0"/>
              <a:buChar char="•"/>
            </a:pPr>
            <a:r>
              <a:rPr lang="en-US" altLang="en-US" sz="3200" b="1" dirty="0"/>
              <a:t>If you have a “pet sitter” they need to know your plan </a:t>
            </a:r>
          </a:p>
          <a:p>
            <a:pPr lvl="1">
              <a:spcBef>
                <a:spcPct val="50000"/>
              </a:spcBef>
              <a:buFont typeface="Arial" pitchFamily="34" charset="0"/>
              <a:buChar char="•"/>
            </a:pPr>
            <a:r>
              <a:rPr lang="en-US" altLang="en-US" sz="3200" b="1" dirty="0"/>
              <a:t>Identification </a:t>
            </a:r>
          </a:p>
          <a:p>
            <a:pPr lvl="2">
              <a:spcBef>
                <a:spcPct val="50000"/>
              </a:spcBef>
              <a:buFont typeface="Arial" pitchFamily="34" charset="0"/>
              <a:buChar char="•"/>
            </a:pPr>
            <a:r>
              <a:rPr lang="en-US" altLang="en-US" sz="3200" b="1" dirty="0"/>
              <a:t>Tags </a:t>
            </a:r>
          </a:p>
          <a:p>
            <a:pPr lvl="2">
              <a:spcBef>
                <a:spcPct val="50000"/>
              </a:spcBef>
              <a:buFont typeface="Arial" pitchFamily="34" charset="0"/>
              <a:buChar char="•"/>
            </a:pPr>
            <a:r>
              <a:rPr lang="en-US" altLang="en-US" sz="3200" b="1" dirty="0"/>
              <a:t>Tape on halters</a:t>
            </a:r>
          </a:p>
          <a:p>
            <a:pPr lvl="2">
              <a:spcBef>
                <a:spcPct val="50000"/>
              </a:spcBef>
              <a:buFont typeface="Arial" pitchFamily="34" charset="0"/>
              <a:buChar char="•"/>
            </a:pPr>
            <a:r>
              <a:rPr lang="en-US" altLang="en-US" sz="3200" b="1" dirty="0"/>
              <a:t>Hoof black or shoe polish </a:t>
            </a:r>
          </a:p>
          <a:p>
            <a:pPr lvl="2">
              <a:spcBef>
                <a:spcPct val="50000"/>
              </a:spcBef>
              <a:buFont typeface="Arial" pitchFamily="34" charset="0"/>
              <a:buChar char="•"/>
            </a:pPr>
            <a:r>
              <a:rPr lang="en-US" altLang="en-US" sz="3200" b="1" dirty="0"/>
              <a:t>Braid identification in to mane </a:t>
            </a:r>
            <a:endParaRPr lang="en-US" altLang="en-US" sz="4800" b="1" dirty="0"/>
          </a:p>
          <a:p>
            <a:pPr>
              <a:spcBef>
                <a:spcPct val="50000"/>
              </a:spcBef>
            </a:pPr>
            <a:endParaRPr lang="en-US" altLang="en-US" sz="4800" b="1" dirty="0"/>
          </a:p>
          <a:p>
            <a:pPr algn="ctr">
              <a:spcBef>
                <a:spcPct val="50000"/>
              </a:spcBef>
            </a:pPr>
            <a:endParaRPr lang="en-US" altLang="en-US" sz="4800" b="1" dirty="0"/>
          </a:p>
          <a:p>
            <a:endParaRPr lang="en-US" altLang="en-US" sz="3200" b="1" dirty="0"/>
          </a:p>
          <a:p>
            <a:endParaRPr lang="en-US" altLang="en-US" sz="3200" b="1" dirty="0"/>
          </a:p>
        </p:txBody>
      </p:sp>
    </p:spTree>
    <p:extLst>
      <p:ext uri="{BB962C8B-B14F-4D97-AF65-F5344CB8AC3E}">
        <p14:creationId xmlns:p14="http://schemas.microsoft.com/office/powerpoint/2010/main" val="3150984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781800" cy="1600200"/>
          </a:xfrm>
        </p:spPr>
        <p:txBody>
          <a:bodyPr>
            <a:normAutofit/>
          </a:bodyPr>
          <a:lstStyle/>
          <a:p>
            <a:pPr algn="ctr"/>
            <a:r>
              <a:rPr lang="en-US" sz="4000" dirty="0"/>
              <a:t>Evacuation V. Shelter In Place</a:t>
            </a:r>
          </a:p>
        </p:txBody>
      </p:sp>
      <p:sp>
        <p:nvSpPr>
          <p:cNvPr id="3" name="Text Placeholder 2"/>
          <p:cNvSpPr>
            <a:spLocks noGrp="1"/>
          </p:cNvSpPr>
          <p:nvPr>
            <p:ph type="body" idx="1"/>
          </p:nvPr>
        </p:nvSpPr>
        <p:spPr>
          <a:xfrm>
            <a:off x="762000" y="1981200"/>
            <a:ext cx="3657600" cy="639762"/>
          </a:xfrm>
        </p:spPr>
        <p:txBody>
          <a:bodyPr/>
          <a:lstStyle/>
          <a:p>
            <a:pPr algn="ctr"/>
            <a:r>
              <a:rPr lang="en-US" dirty="0"/>
              <a:t>Evacuation</a:t>
            </a:r>
          </a:p>
        </p:txBody>
      </p:sp>
      <p:sp>
        <p:nvSpPr>
          <p:cNvPr id="4" name="Content Placeholder 3"/>
          <p:cNvSpPr>
            <a:spLocks noGrp="1"/>
          </p:cNvSpPr>
          <p:nvPr>
            <p:ph sz="half" idx="2"/>
          </p:nvPr>
        </p:nvSpPr>
        <p:spPr>
          <a:xfrm>
            <a:off x="609600" y="2743200"/>
            <a:ext cx="3657600" cy="3081864"/>
          </a:xfrm>
        </p:spPr>
        <p:txBody>
          <a:bodyPr>
            <a:normAutofit fontScale="77500" lnSpcReduction="20000"/>
          </a:bodyPr>
          <a:lstStyle/>
          <a:p>
            <a:r>
              <a:rPr lang="en-US" dirty="0"/>
              <a:t>Evacuees must leave the area for their own safety</a:t>
            </a:r>
          </a:p>
          <a:p>
            <a:pPr lvl="1"/>
            <a:r>
              <a:rPr lang="en-US" dirty="0"/>
              <a:t>Voluntary – citizens are requested to evacuate of their own volition</a:t>
            </a:r>
          </a:p>
          <a:p>
            <a:pPr lvl="1"/>
            <a:r>
              <a:rPr lang="en-US" dirty="0"/>
              <a:t>“Mandatory” – citizens must leave for their safety and that of emergency personnel</a:t>
            </a:r>
          </a:p>
          <a:p>
            <a:r>
              <a:rPr lang="en-US" dirty="0"/>
              <a:t>Shut off air conditioners if from Hazardous air  condition in the air IE smoke, Hazardous material, secure your property, etc.</a:t>
            </a:r>
          </a:p>
          <a:p>
            <a:pPr>
              <a:buNone/>
            </a:pPr>
            <a:endParaRPr lang="en-US" dirty="0"/>
          </a:p>
          <a:p>
            <a:endParaRPr lang="en-US" dirty="0"/>
          </a:p>
          <a:p>
            <a:pPr lvl="8"/>
            <a:endParaRPr lang="en-US" dirty="0"/>
          </a:p>
          <a:p>
            <a:endParaRPr lang="en-US" dirty="0"/>
          </a:p>
        </p:txBody>
      </p:sp>
      <p:sp>
        <p:nvSpPr>
          <p:cNvPr id="5" name="Text Placeholder 4"/>
          <p:cNvSpPr>
            <a:spLocks noGrp="1"/>
          </p:cNvSpPr>
          <p:nvPr>
            <p:ph type="body" sz="quarter" idx="3"/>
          </p:nvPr>
        </p:nvSpPr>
        <p:spPr>
          <a:xfrm>
            <a:off x="4800600" y="1981200"/>
            <a:ext cx="3657600" cy="639762"/>
          </a:xfrm>
        </p:spPr>
        <p:txBody>
          <a:bodyPr/>
          <a:lstStyle/>
          <a:p>
            <a:pPr algn="ctr"/>
            <a:r>
              <a:rPr lang="en-US" dirty="0"/>
              <a:t>Shelter In Place</a:t>
            </a:r>
          </a:p>
        </p:txBody>
      </p:sp>
      <p:sp>
        <p:nvSpPr>
          <p:cNvPr id="6" name="Content Placeholder 5"/>
          <p:cNvSpPr>
            <a:spLocks noGrp="1"/>
          </p:cNvSpPr>
          <p:nvPr>
            <p:ph sz="quarter" idx="4"/>
          </p:nvPr>
        </p:nvSpPr>
        <p:spPr>
          <a:xfrm>
            <a:off x="4572000" y="2895600"/>
            <a:ext cx="3657600" cy="3242736"/>
          </a:xfrm>
        </p:spPr>
        <p:txBody>
          <a:bodyPr>
            <a:normAutofit fontScale="92500" lnSpcReduction="20000"/>
          </a:bodyPr>
          <a:lstStyle/>
          <a:p>
            <a:r>
              <a:rPr lang="en-US" dirty="0"/>
              <a:t>Citizens are allowed to stay at their residence</a:t>
            </a:r>
          </a:p>
          <a:p>
            <a:r>
              <a:rPr lang="en-US" dirty="0"/>
              <a:t>Stay in doors</a:t>
            </a:r>
          </a:p>
          <a:p>
            <a:r>
              <a:rPr lang="en-US" dirty="0"/>
              <a:t>Shut off air conditioners if from Hazardous air  condition in the air IE smoke, Hazardous material</a:t>
            </a:r>
          </a:p>
          <a:p>
            <a:r>
              <a:rPr lang="en-US" dirty="0"/>
              <a:t>Prepare for evacuation in the event it becomes necessary</a:t>
            </a:r>
          </a:p>
        </p:txBody>
      </p:sp>
    </p:spTree>
    <p:extLst>
      <p:ext uri="{BB962C8B-B14F-4D97-AF65-F5344CB8AC3E}">
        <p14:creationId xmlns:p14="http://schemas.microsoft.com/office/powerpoint/2010/main" val="2488877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7E673-FB27-45F0-92C2-BD7AD45F9744}"/>
              </a:ext>
            </a:extLst>
          </p:cNvPr>
          <p:cNvSpPr>
            <a:spLocks noGrp="1"/>
          </p:cNvSpPr>
          <p:nvPr>
            <p:ph idx="1"/>
          </p:nvPr>
        </p:nvSpPr>
        <p:spPr/>
        <p:txBody>
          <a:bodyPr>
            <a:normAutofit/>
          </a:bodyPr>
          <a:lstStyle/>
          <a:p>
            <a:pPr algn="ctr"/>
            <a:r>
              <a:rPr lang="en-US" sz="4400" dirty="0"/>
              <a:t>/www.readyforwildfire.org/</a:t>
            </a:r>
          </a:p>
        </p:txBody>
      </p:sp>
    </p:spTree>
    <p:extLst>
      <p:ext uri="{BB962C8B-B14F-4D97-AF65-F5344CB8AC3E}">
        <p14:creationId xmlns:p14="http://schemas.microsoft.com/office/powerpoint/2010/main" val="2543444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with zone one and zone two parameters marked.">
            <a:extLst>
              <a:ext uri="{FF2B5EF4-FFF2-40B4-BE49-F238E27FC236}">
                <a16:creationId xmlns:a16="http://schemas.microsoft.com/office/drawing/2014/main" id="{734998E1-9025-40CA-A427-099F2CE3F6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705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57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81D02-C9F8-49F1-8F31-6F021E50F6E7}"/>
              </a:ext>
            </a:extLst>
          </p:cNvPr>
          <p:cNvSpPr>
            <a:spLocks noGrp="1"/>
          </p:cNvSpPr>
          <p:nvPr>
            <p:ph idx="1"/>
          </p:nvPr>
        </p:nvSpPr>
        <p:spPr/>
        <p:txBody>
          <a:bodyPr>
            <a:normAutofit fontScale="62500" lnSpcReduction="20000"/>
          </a:bodyPr>
          <a:lstStyle/>
          <a:p>
            <a:pPr algn="l">
              <a:buFont typeface="Arial" panose="020B0604020202020204" pitchFamily="34" charset="0"/>
              <a:buChar char="•"/>
            </a:pPr>
            <a:endParaRPr lang="en-US" b="0" i="0" dirty="0">
              <a:solidFill>
                <a:schemeClr val="tx1"/>
              </a:solidFill>
              <a:effectLst/>
              <a:latin typeface="futura-pt"/>
            </a:endParaRPr>
          </a:p>
          <a:p>
            <a:pPr marL="0" indent="0" algn="ctr">
              <a:buNone/>
            </a:pPr>
            <a:r>
              <a:rPr lang="en-US" dirty="0">
                <a:solidFill>
                  <a:schemeClr val="tx1"/>
                </a:solidFill>
                <a:latin typeface="futura-pt"/>
              </a:rPr>
              <a:t>Zone 0 touching building </a:t>
            </a:r>
          </a:p>
          <a:p>
            <a:pPr algn="l">
              <a:buFont typeface="Arial" panose="020B0604020202020204" pitchFamily="34" charset="0"/>
              <a:buChar char="•"/>
            </a:pPr>
            <a:r>
              <a:rPr lang="en-US" b="0" i="0" dirty="0">
                <a:solidFill>
                  <a:schemeClr val="tx1"/>
                </a:solidFill>
                <a:effectLst/>
                <a:latin typeface="futura-pt"/>
              </a:rPr>
              <a:t>Use hardscape like gravel, pavers, concrete and other noncombustible mulch materials. No combustible bark or mulch</a:t>
            </a:r>
          </a:p>
          <a:p>
            <a:pPr algn="l">
              <a:buFont typeface="Arial" panose="020B0604020202020204" pitchFamily="34" charset="0"/>
              <a:buChar char="•"/>
            </a:pPr>
            <a:r>
              <a:rPr lang="en-US" b="0" i="0" dirty="0">
                <a:solidFill>
                  <a:schemeClr val="tx1"/>
                </a:solidFill>
                <a:effectLst/>
                <a:latin typeface="futura-pt"/>
              </a:rPr>
              <a:t>Remove all dead and dying weeds, grass, plants, shrubs, trees, branches and vegetative debris (leaves, needles, cones, bark, etc.); Check your roofs, gutters, decks, porches, stairways, etc.</a:t>
            </a:r>
          </a:p>
          <a:p>
            <a:pPr algn="l">
              <a:buFont typeface="Arial" panose="020B0604020202020204" pitchFamily="34" charset="0"/>
              <a:buChar char="•"/>
            </a:pPr>
            <a:r>
              <a:rPr lang="en-US" b="0" i="0" dirty="0">
                <a:solidFill>
                  <a:schemeClr val="tx1"/>
                </a:solidFill>
                <a:effectLst/>
                <a:latin typeface="futura-pt"/>
              </a:rPr>
              <a:t>Remove all branches within 10 feet of any chimney or stovepipe outlet</a:t>
            </a:r>
          </a:p>
          <a:p>
            <a:pPr algn="l">
              <a:buFont typeface="Arial" panose="020B0604020202020204" pitchFamily="34" charset="0"/>
              <a:buChar char="•"/>
            </a:pPr>
            <a:r>
              <a:rPr lang="en-US" b="0" i="0" dirty="0">
                <a:solidFill>
                  <a:schemeClr val="tx1"/>
                </a:solidFill>
                <a:effectLst/>
                <a:latin typeface="futura-pt"/>
              </a:rPr>
              <a:t>Limit plants in this area to low growing, nonwoody, properly watered and maintained plants</a:t>
            </a:r>
          </a:p>
          <a:p>
            <a:pPr algn="l">
              <a:buFont typeface="Arial" panose="020B0604020202020204" pitchFamily="34" charset="0"/>
              <a:buChar char="•"/>
            </a:pPr>
            <a:r>
              <a:rPr lang="en-US" b="0" i="0" dirty="0">
                <a:solidFill>
                  <a:schemeClr val="tx1"/>
                </a:solidFill>
                <a:effectLst/>
                <a:latin typeface="futura-pt"/>
              </a:rPr>
              <a:t>Limit combustible items (outdoor furniture, planters, etc.) on top of decks</a:t>
            </a:r>
          </a:p>
          <a:p>
            <a:pPr algn="l">
              <a:buFont typeface="Arial" panose="020B0604020202020204" pitchFamily="34" charset="0"/>
              <a:buChar char="•"/>
            </a:pPr>
            <a:r>
              <a:rPr lang="en-US" b="0" i="0" dirty="0">
                <a:solidFill>
                  <a:schemeClr val="tx1"/>
                </a:solidFill>
                <a:effectLst/>
                <a:latin typeface="futura-pt"/>
              </a:rPr>
              <a:t>Relocate firewood and lumber to Zone 2</a:t>
            </a:r>
          </a:p>
          <a:p>
            <a:pPr algn="l">
              <a:buFont typeface="Arial" panose="020B0604020202020204" pitchFamily="34" charset="0"/>
              <a:buChar char="•"/>
            </a:pPr>
            <a:r>
              <a:rPr lang="en-US" b="0" i="0" dirty="0">
                <a:solidFill>
                  <a:schemeClr val="tx1"/>
                </a:solidFill>
                <a:effectLst/>
                <a:latin typeface="futura-pt"/>
              </a:rPr>
              <a:t>Replace combustible fencing, gates, and arbors attach to the home with noncombustible alternatives</a:t>
            </a:r>
          </a:p>
          <a:p>
            <a:pPr algn="l">
              <a:buFont typeface="Arial" panose="020B0604020202020204" pitchFamily="34" charset="0"/>
              <a:buChar char="•"/>
            </a:pPr>
            <a:r>
              <a:rPr lang="en-US" b="0" i="0" dirty="0">
                <a:solidFill>
                  <a:schemeClr val="tx1"/>
                </a:solidFill>
                <a:effectLst/>
                <a:latin typeface="futura-pt"/>
              </a:rPr>
              <a:t>Consider relocating garbage and recycling containers outside this zone</a:t>
            </a:r>
          </a:p>
          <a:p>
            <a:pPr algn="l">
              <a:buFont typeface="Arial" panose="020B0604020202020204" pitchFamily="34" charset="0"/>
              <a:buChar char="•"/>
            </a:pPr>
            <a:r>
              <a:rPr lang="en-US" b="0" i="0" dirty="0">
                <a:solidFill>
                  <a:schemeClr val="tx1"/>
                </a:solidFill>
                <a:effectLst/>
                <a:latin typeface="futura-pt"/>
              </a:rPr>
              <a:t>Consider relocating boats, RVs, vehicles and other combustible items outside this zone</a:t>
            </a:r>
          </a:p>
          <a:p>
            <a:pPr algn="l"/>
            <a:r>
              <a:rPr lang="en-US" b="0" i="0" dirty="0">
                <a:solidFill>
                  <a:schemeClr val="tx1"/>
                </a:solidFill>
                <a:effectLst/>
                <a:latin typeface="futura-pt"/>
              </a:rPr>
              <a:t> </a:t>
            </a:r>
          </a:p>
          <a:p>
            <a:endParaRPr lang="en-US" dirty="0"/>
          </a:p>
        </p:txBody>
      </p:sp>
    </p:spTree>
    <p:extLst>
      <p:ext uri="{BB962C8B-B14F-4D97-AF65-F5344CB8AC3E}">
        <p14:creationId xmlns:p14="http://schemas.microsoft.com/office/powerpoint/2010/main" val="897090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81D02-C9F8-49F1-8F31-6F021E50F6E7}"/>
              </a:ext>
            </a:extLst>
          </p:cNvPr>
          <p:cNvSpPr>
            <a:spLocks noGrp="1"/>
          </p:cNvSpPr>
          <p:nvPr>
            <p:ph idx="1"/>
          </p:nvPr>
        </p:nvSpPr>
        <p:spPr>
          <a:xfrm>
            <a:off x="762000" y="685800"/>
            <a:ext cx="7543800" cy="5029200"/>
          </a:xfrm>
        </p:spPr>
        <p:txBody>
          <a:bodyPr>
            <a:normAutofit fontScale="70000" lnSpcReduction="20000"/>
          </a:bodyPr>
          <a:lstStyle/>
          <a:p>
            <a:pPr marL="0" indent="0" algn="ctr">
              <a:buNone/>
            </a:pPr>
            <a:r>
              <a:rPr lang="en-US" b="1" i="0" dirty="0">
                <a:solidFill>
                  <a:schemeClr val="tx1"/>
                </a:solidFill>
                <a:effectLst/>
                <a:latin typeface="futura-pt"/>
              </a:rPr>
              <a:t>Zone 1 – Lean, Clean and Green Zone</a:t>
            </a:r>
          </a:p>
          <a:p>
            <a:pPr algn="l">
              <a:buFont typeface="Arial" panose="020B0604020202020204" pitchFamily="34" charset="0"/>
              <a:buChar char="•"/>
            </a:pPr>
            <a:r>
              <a:rPr lang="en-US" b="0" i="0" dirty="0">
                <a:solidFill>
                  <a:schemeClr val="tx1"/>
                </a:solidFill>
                <a:effectLst/>
                <a:latin typeface="futura-pt"/>
              </a:rPr>
              <a:t>Zone 1 extends 30 feet from buildings, structures, decks, etc. or to your property line, whichever is closer.</a:t>
            </a:r>
          </a:p>
          <a:p>
            <a:pPr algn="l">
              <a:buFont typeface="Arial" panose="020B0604020202020204" pitchFamily="34" charset="0"/>
              <a:buChar char="•"/>
            </a:pPr>
            <a:endParaRPr lang="en-US" b="0" i="0" dirty="0">
              <a:solidFill>
                <a:schemeClr val="tx1"/>
              </a:solidFill>
              <a:effectLst/>
              <a:latin typeface="futura-pt"/>
            </a:endParaRPr>
          </a:p>
          <a:p>
            <a:pPr algn="l">
              <a:buFont typeface="Arial" panose="020B0604020202020204" pitchFamily="34" charset="0"/>
              <a:buChar char="•"/>
            </a:pPr>
            <a:r>
              <a:rPr lang="en-US" b="0" i="0" dirty="0">
                <a:solidFill>
                  <a:schemeClr val="tx1"/>
                </a:solidFill>
                <a:effectLst/>
                <a:latin typeface="futura-pt"/>
              </a:rPr>
              <a:t>Remove all dead plants, grass and weeds (vegetation).</a:t>
            </a:r>
          </a:p>
          <a:p>
            <a:pPr algn="l">
              <a:buFont typeface="Arial" panose="020B0604020202020204" pitchFamily="34" charset="0"/>
              <a:buChar char="•"/>
            </a:pPr>
            <a:r>
              <a:rPr lang="en-US" b="0" i="0" dirty="0">
                <a:solidFill>
                  <a:schemeClr val="tx1"/>
                </a:solidFill>
                <a:effectLst/>
                <a:latin typeface="futura-pt"/>
              </a:rPr>
              <a:t>Remove dead or dry leaves and pine needles from your yard, roof and rain gutters.</a:t>
            </a:r>
          </a:p>
          <a:p>
            <a:pPr algn="l">
              <a:buFont typeface="Arial" panose="020B0604020202020204" pitchFamily="34" charset="0"/>
              <a:buChar char="•"/>
            </a:pPr>
            <a:r>
              <a:rPr lang="en-US" b="0" i="0" dirty="0">
                <a:solidFill>
                  <a:schemeClr val="tx1"/>
                </a:solidFill>
                <a:effectLst/>
                <a:latin typeface="futura-pt"/>
              </a:rPr>
              <a:t>Remove branches that hang over your roof and keep dead branches 10 feet away from your chimney.</a:t>
            </a:r>
          </a:p>
          <a:p>
            <a:pPr algn="l">
              <a:buFont typeface="Arial" panose="020B0604020202020204" pitchFamily="34" charset="0"/>
              <a:buChar char="•"/>
            </a:pPr>
            <a:r>
              <a:rPr lang="en-US" b="0" i="0" dirty="0">
                <a:solidFill>
                  <a:schemeClr val="tx1"/>
                </a:solidFill>
                <a:effectLst/>
                <a:latin typeface="futura-pt"/>
              </a:rPr>
              <a:t>Trim trees regularly to keep branches a minimum of 10 feet from other trees.</a:t>
            </a:r>
          </a:p>
          <a:p>
            <a:pPr algn="l">
              <a:buFont typeface="Arial" panose="020B0604020202020204" pitchFamily="34" charset="0"/>
              <a:buChar char="•"/>
            </a:pPr>
            <a:r>
              <a:rPr lang="en-US" b="0" i="0" dirty="0">
                <a:solidFill>
                  <a:schemeClr val="tx1"/>
                </a:solidFill>
                <a:effectLst/>
                <a:latin typeface="futura-pt"/>
              </a:rPr>
              <a:t>Relocate wood piles to Zone 2.</a:t>
            </a:r>
          </a:p>
          <a:p>
            <a:pPr algn="l">
              <a:buFont typeface="Arial" panose="020B0604020202020204" pitchFamily="34" charset="0"/>
              <a:buChar char="•"/>
            </a:pPr>
            <a:r>
              <a:rPr lang="en-US" b="0" i="0" dirty="0">
                <a:solidFill>
                  <a:schemeClr val="tx1"/>
                </a:solidFill>
                <a:effectLst/>
                <a:latin typeface="futura-pt"/>
              </a:rPr>
              <a:t>Remove or prune flammable plants and shrubs near windows.</a:t>
            </a:r>
          </a:p>
          <a:p>
            <a:pPr algn="l">
              <a:buFont typeface="Arial" panose="020B0604020202020204" pitchFamily="34" charset="0"/>
              <a:buChar char="•"/>
            </a:pPr>
            <a:r>
              <a:rPr lang="en-US" b="0" i="0" dirty="0">
                <a:solidFill>
                  <a:schemeClr val="tx1"/>
                </a:solidFill>
                <a:effectLst/>
                <a:latin typeface="futura-pt"/>
              </a:rPr>
              <a:t>Remove vegetation and items that could catch fire from around and under decks, balconies and stairs.</a:t>
            </a:r>
          </a:p>
          <a:p>
            <a:pPr algn="l">
              <a:buFont typeface="Arial" panose="020B0604020202020204" pitchFamily="34" charset="0"/>
              <a:buChar char="•"/>
            </a:pPr>
            <a:r>
              <a:rPr lang="en-US" b="0" i="0" dirty="0">
                <a:solidFill>
                  <a:schemeClr val="tx1"/>
                </a:solidFill>
                <a:effectLst/>
                <a:latin typeface="futura-pt"/>
              </a:rPr>
              <a:t>Create a separation between trees, shrubs and items that could catch fire, such as patio furniture, wood piles, swing sets, etc.</a:t>
            </a:r>
          </a:p>
          <a:p>
            <a:endParaRPr lang="en-US" dirty="0"/>
          </a:p>
        </p:txBody>
      </p:sp>
    </p:spTree>
    <p:extLst>
      <p:ext uri="{BB962C8B-B14F-4D97-AF65-F5344CB8AC3E}">
        <p14:creationId xmlns:p14="http://schemas.microsoft.com/office/powerpoint/2010/main" val="2736870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81D02-C9F8-49F1-8F31-6F021E50F6E7}"/>
              </a:ext>
            </a:extLst>
          </p:cNvPr>
          <p:cNvSpPr>
            <a:spLocks noGrp="1"/>
          </p:cNvSpPr>
          <p:nvPr>
            <p:ph idx="1"/>
          </p:nvPr>
        </p:nvSpPr>
        <p:spPr>
          <a:xfrm>
            <a:off x="762000" y="685800"/>
            <a:ext cx="7543800" cy="5029200"/>
          </a:xfrm>
        </p:spPr>
        <p:txBody>
          <a:bodyPr>
            <a:normAutofit fontScale="92500" lnSpcReduction="10000"/>
          </a:bodyPr>
          <a:lstStyle/>
          <a:p>
            <a:pPr marL="0" indent="0" algn="ctr">
              <a:buNone/>
            </a:pPr>
            <a:r>
              <a:rPr lang="en-US" dirty="0"/>
              <a:t>Zone 2 – Reduce Fuel Zone</a:t>
            </a:r>
          </a:p>
          <a:p>
            <a:r>
              <a:rPr lang="en-US" dirty="0"/>
              <a:t>Zone 2 extends from 30 feet to 100 feet out from buildings, structures, decks, etc. or to your property line, whichever is closer.</a:t>
            </a:r>
          </a:p>
          <a:p>
            <a:r>
              <a:rPr lang="en-US" dirty="0"/>
              <a:t>Cut or mow annual grass down to a maximum height of 4 inches.</a:t>
            </a:r>
          </a:p>
          <a:p>
            <a:r>
              <a:rPr lang="en-US" dirty="0"/>
              <a:t>Create horizontal space between shrubs and trees. (See diagram)</a:t>
            </a:r>
          </a:p>
          <a:p>
            <a:r>
              <a:rPr lang="en-US" dirty="0"/>
              <a:t>Create vertical space between grass, shrubs and trees. (See diagram)</a:t>
            </a:r>
          </a:p>
          <a:p>
            <a:r>
              <a:rPr lang="en-US" dirty="0"/>
              <a:t>Remove fallen leaves, needles, twigs, bark, cones, and small branches. However, they may be permitted to a depth of 3 inches.</a:t>
            </a:r>
          </a:p>
          <a:p>
            <a:r>
              <a:rPr lang="en-US" dirty="0"/>
              <a:t>All exposed wood piles must have a minimum of 10 feet of clearance, down to bare mineral soil, in all directions.</a:t>
            </a:r>
          </a:p>
        </p:txBody>
      </p:sp>
    </p:spTree>
    <p:extLst>
      <p:ext uri="{BB962C8B-B14F-4D97-AF65-F5344CB8AC3E}">
        <p14:creationId xmlns:p14="http://schemas.microsoft.com/office/powerpoint/2010/main" val="4058326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0"/>
            <a:ext cx="8305800" cy="2123658"/>
          </a:xfrm>
          <a:prstGeom prst="rect">
            <a:avLst/>
          </a:prstGeom>
          <a:noFill/>
        </p:spPr>
        <p:txBody>
          <a:bodyPr wrap="square" rtlCol="0">
            <a:spAutoFit/>
          </a:bodyPr>
          <a:lstStyle/>
          <a:p>
            <a:r>
              <a:rPr lang="en-US" sz="4400" dirty="0"/>
              <a:t>Anthony J. Martinez</a:t>
            </a:r>
          </a:p>
          <a:p>
            <a:r>
              <a:rPr lang="en-US" sz="4400" dirty="0"/>
              <a:t>Tanya R Lattin</a:t>
            </a:r>
          </a:p>
          <a:p>
            <a:r>
              <a:rPr lang="en-US" sz="4400" dirty="0"/>
              <a:t>Corrales Fire Department</a:t>
            </a:r>
          </a:p>
        </p:txBody>
      </p:sp>
    </p:spTree>
    <p:extLst>
      <p:ext uri="{BB962C8B-B14F-4D97-AF65-F5344CB8AC3E}">
        <p14:creationId xmlns:p14="http://schemas.microsoft.com/office/powerpoint/2010/main" val="2562774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EFE64-77DC-4B8D-989B-1803F3DD129C}"/>
              </a:ext>
            </a:extLst>
          </p:cNvPr>
          <p:cNvSpPr>
            <a:spLocks noGrp="1"/>
          </p:cNvSpPr>
          <p:nvPr>
            <p:ph idx="1"/>
          </p:nvPr>
        </p:nvSpPr>
        <p:spPr/>
        <p:txBody>
          <a:bodyPr/>
          <a:lstStyle/>
          <a:p>
            <a:pPr marL="0" indent="0" algn="ctr">
              <a:buNone/>
            </a:pPr>
            <a:r>
              <a:rPr lang="en-US" dirty="0"/>
              <a:t>Zone 1 and 2</a:t>
            </a:r>
          </a:p>
          <a:p>
            <a:r>
              <a:rPr lang="en-US" dirty="0"/>
              <a:t>“Outbuildings” and Liquid Propane Gas (LPG) storage tanks shall have 10 feet of clearance to bare mineral soil and no flammable vegetation for an additional 10 feet around their exterior.</a:t>
            </a:r>
          </a:p>
        </p:txBody>
      </p:sp>
    </p:spTree>
    <p:extLst>
      <p:ext uri="{BB962C8B-B14F-4D97-AF65-F5344CB8AC3E}">
        <p14:creationId xmlns:p14="http://schemas.microsoft.com/office/powerpoint/2010/main" val="2267944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EFE64-77DC-4B8D-989B-1803F3DD129C}"/>
              </a:ext>
            </a:extLst>
          </p:cNvPr>
          <p:cNvSpPr>
            <a:spLocks noGrp="1"/>
          </p:cNvSpPr>
          <p:nvPr>
            <p:ph idx="1"/>
          </p:nvPr>
        </p:nvSpPr>
        <p:spPr/>
        <p:txBody>
          <a:bodyPr/>
          <a:lstStyle/>
          <a:p>
            <a:pPr marL="0" indent="0">
              <a:buNone/>
            </a:pPr>
            <a:r>
              <a:rPr lang="en-US" dirty="0"/>
              <a:t>Zone 1 and 2</a:t>
            </a:r>
          </a:p>
          <a:p>
            <a:r>
              <a:rPr lang="en-US" dirty="0"/>
              <a:t>“Outbuildings” and Liquid Propane Gas (LPG) storage tanks shall have 10 feet of clearance to bare mineral soil and no flammable vegetation for an additional 10 feet around their exterior.</a:t>
            </a:r>
          </a:p>
        </p:txBody>
      </p:sp>
      <p:pic>
        <p:nvPicPr>
          <p:cNvPr id="2050" name="Picture 2" descr="Minimum vertical clearance is three times the height of a shrub and the lowest tree branches.">
            <a:extLst>
              <a:ext uri="{FF2B5EF4-FFF2-40B4-BE49-F238E27FC236}">
                <a16:creationId xmlns:a16="http://schemas.microsoft.com/office/drawing/2014/main" id="{396F1EB1-FD6B-49CF-B4E6-6C2948B44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085850"/>
            <a:ext cx="78105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81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781800" cy="1600200"/>
          </a:xfrm>
        </p:spPr>
        <p:txBody>
          <a:bodyPr/>
          <a:lstStyle/>
          <a:p>
            <a:r>
              <a:rPr lang="en-US" dirty="0"/>
              <a:t>The pressing questions</a:t>
            </a:r>
          </a:p>
        </p:txBody>
      </p:sp>
      <p:sp>
        <p:nvSpPr>
          <p:cNvPr id="3" name="Content Placeholder 2"/>
          <p:cNvSpPr>
            <a:spLocks noGrp="1"/>
          </p:cNvSpPr>
          <p:nvPr>
            <p:ph idx="1"/>
          </p:nvPr>
        </p:nvSpPr>
        <p:spPr>
          <a:xfrm>
            <a:off x="762000" y="1524000"/>
            <a:ext cx="7543800" cy="3886200"/>
          </a:xfrm>
        </p:spPr>
        <p:txBody>
          <a:bodyPr/>
          <a:lstStyle/>
          <a:p>
            <a:pPr>
              <a:spcBef>
                <a:spcPct val="50000"/>
              </a:spcBef>
            </a:pPr>
            <a:r>
              <a:rPr lang="en-US" altLang="en-US" sz="2400" b="1" dirty="0"/>
              <a:t>Who can order an evacuation?</a:t>
            </a:r>
          </a:p>
          <a:p>
            <a:pPr>
              <a:spcBef>
                <a:spcPct val="50000"/>
              </a:spcBef>
              <a:buFontTx/>
              <a:buChar char="•"/>
            </a:pPr>
            <a:r>
              <a:rPr lang="en-US" altLang="en-US" sz="2600" b="1" dirty="0"/>
              <a:t>How and when will citizens be notified to move out of harms’ way?</a:t>
            </a:r>
          </a:p>
          <a:p>
            <a:pPr>
              <a:spcBef>
                <a:spcPct val="50000"/>
              </a:spcBef>
              <a:buFontTx/>
              <a:buChar char="•"/>
            </a:pPr>
            <a:r>
              <a:rPr lang="en-US" altLang="en-US" sz="2600" b="1" dirty="0"/>
              <a:t>What are the evacuee’s responsibilities?</a:t>
            </a:r>
          </a:p>
          <a:p>
            <a:pPr>
              <a:spcBef>
                <a:spcPct val="50000"/>
              </a:spcBef>
              <a:buFontTx/>
              <a:buChar char="•"/>
            </a:pPr>
            <a:r>
              <a:rPr lang="en-US" altLang="en-US" sz="2600" b="1" dirty="0"/>
              <a:t>Where do evacuees go?</a:t>
            </a:r>
          </a:p>
          <a:p>
            <a:pPr>
              <a:spcBef>
                <a:spcPct val="50000"/>
              </a:spcBef>
              <a:buFontTx/>
              <a:buChar char="•"/>
            </a:pPr>
            <a:r>
              <a:rPr lang="en-US" altLang="en-US" sz="2600" b="1" dirty="0"/>
              <a:t>How do evacuees get to where they are going?</a:t>
            </a:r>
          </a:p>
        </p:txBody>
      </p:sp>
    </p:spTree>
    <p:extLst>
      <p:ext uri="{BB962C8B-B14F-4D97-AF65-F5344CB8AC3E}">
        <p14:creationId xmlns:p14="http://schemas.microsoft.com/office/powerpoint/2010/main" val="2758678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600200"/>
          </a:xfrm>
        </p:spPr>
        <p:txBody>
          <a:bodyPr>
            <a:normAutofit/>
          </a:bodyPr>
          <a:lstStyle/>
          <a:p>
            <a:pPr algn="ctr"/>
            <a:r>
              <a:rPr lang="en-US" sz="4800" dirty="0"/>
              <a:t>Who can order an evacuation?</a:t>
            </a:r>
          </a:p>
        </p:txBody>
      </p:sp>
      <p:sp>
        <p:nvSpPr>
          <p:cNvPr id="3" name="Content Placeholder 2"/>
          <p:cNvSpPr>
            <a:spLocks noGrp="1"/>
          </p:cNvSpPr>
          <p:nvPr>
            <p:ph idx="1"/>
          </p:nvPr>
        </p:nvSpPr>
        <p:spPr>
          <a:xfrm>
            <a:off x="533400" y="1981200"/>
            <a:ext cx="7543800" cy="4191000"/>
          </a:xfrm>
          <a:noFill/>
          <a:ln>
            <a:solidFill>
              <a:schemeClr val="accent1"/>
            </a:solidFill>
          </a:ln>
        </p:spPr>
        <p:txBody>
          <a:bodyPr>
            <a:normAutofit/>
          </a:bodyPr>
          <a:lstStyle/>
          <a:p>
            <a:r>
              <a:rPr lang="en-US" dirty="0"/>
              <a:t>The Village of Corrales Situation Analysis Team (SAT) is responsible for making the decision to shelter in place or evacuate</a:t>
            </a:r>
          </a:p>
          <a:p>
            <a:pPr lvl="1"/>
            <a:r>
              <a:rPr lang="en-US" dirty="0"/>
              <a:t>SAT is made up of the Mayor, Village Administrator, Emergency Manager, Fire Chief, and Police Chief</a:t>
            </a:r>
          </a:p>
          <a:p>
            <a:pPr lvl="1"/>
            <a:r>
              <a:rPr lang="en-US" dirty="0"/>
              <a:t>Three of the five must agree before evacuation order can be made or under </a:t>
            </a:r>
            <a:r>
              <a:rPr lang="en-US" dirty="0">
                <a:solidFill>
                  <a:srgbClr val="FF0000"/>
                </a:solidFill>
              </a:rPr>
              <a:t>IC discretion if imminent life threat  </a:t>
            </a:r>
          </a:p>
          <a:p>
            <a:pPr lvl="1"/>
            <a:r>
              <a:rPr lang="en-US" dirty="0"/>
              <a:t>All members present will be made aware of all aspects of the situation by the incident commander before the decision is made</a:t>
            </a:r>
          </a:p>
        </p:txBody>
      </p:sp>
    </p:spTree>
    <p:extLst>
      <p:ext uri="{BB962C8B-B14F-4D97-AF65-F5344CB8AC3E}">
        <p14:creationId xmlns:p14="http://schemas.microsoft.com/office/powerpoint/2010/main" val="1096656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1600200"/>
          </a:xfrm>
        </p:spPr>
        <p:txBody>
          <a:bodyPr>
            <a:normAutofit/>
          </a:bodyPr>
          <a:lstStyle/>
          <a:p>
            <a:pPr algn="ctr"/>
            <a:r>
              <a:rPr lang="en-US" sz="4000" dirty="0"/>
              <a:t>How and when will citizens be notified?</a:t>
            </a:r>
          </a:p>
        </p:txBody>
      </p:sp>
      <p:sp>
        <p:nvSpPr>
          <p:cNvPr id="3" name="Content Placeholder 2"/>
          <p:cNvSpPr>
            <a:spLocks noGrp="1"/>
          </p:cNvSpPr>
          <p:nvPr>
            <p:ph idx="1"/>
          </p:nvPr>
        </p:nvSpPr>
        <p:spPr>
          <a:xfrm>
            <a:off x="762000" y="2133600"/>
            <a:ext cx="7543800" cy="3886200"/>
          </a:xfrm>
        </p:spPr>
        <p:txBody>
          <a:bodyPr/>
          <a:lstStyle/>
          <a:p>
            <a:r>
              <a:rPr lang="en-US" dirty="0"/>
              <a:t>Once the decision is made citizens will be notified in a timely and efficient manner</a:t>
            </a:r>
          </a:p>
          <a:p>
            <a:pPr lvl="1"/>
            <a:r>
              <a:rPr lang="en-US" b="1" dirty="0" err="1">
                <a:solidFill>
                  <a:srgbClr val="FFFF00"/>
                </a:solidFill>
              </a:rPr>
              <a:t>CodeRed</a:t>
            </a:r>
            <a:r>
              <a:rPr lang="en-US" b="1" dirty="0">
                <a:solidFill>
                  <a:srgbClr val="FFFF00"/>
                </a:solidFill>
              </a:rPr>
              <a:t> (SIGN UP IF YOU HAVE NOT ALREADY!)</a:t>
            </a:r>
          </a:p>
          <a:p>
            <a:pPr lvl="1"/>
            <a:r>
              <a:rPr lang="en-US" dirty="0"/>
              <a:t>Media-Local TV and Radio </a:t>
            </a:r>
          </a:p>
          <a:p>
            <a:pPr lvl="1"/>
            <a:r>
              <a:rPr lang="en-US" dirty="0"/>
              <a:t>Law Enforcement</a:t>
            </a:r>
          </a:p>
          <a:p>
            <a:pPr lvl="1"/>
            <a:r>
              <a:rPr lang="en-US" dirty="0"/>
              <a:t>Next Door</a:t>
            </a:r>
          </a:p>
          <a:p>
            <a:pPr lvl="1"/>
            <a:r>
              <a:rPr lang="en-US" dirty="0"/>
              <a:t>Twitter- </a:t>
            </a:r>
            <a:r>
              <a:rPr lang="en-US" dirty="0" err="1"/>
              <a:t>CorralesVillage</a:t>
            </a:r>
            <a:r>
              <a:rPr lang="en-US" dirty="0"/>
              <a:t> </a:t>
            </a:r>
          </a:p>
          <a:p>
            <a:pPr lvl="1"/>
            <a:r>
              <a:rPr lang="en-US" dirty="0"/>
              <a:t>Other</a:t>
            </a:r>
          </a:p>
        </p:txBody>
      </p:sp>
    </p:spTree>
    <p:extLst>
      <p:ext uri="{BB962C8B-B14F-4D97-AF65-F5344CB8AC3E}">
        <p14:creationId xmlns:p14="http://schemas.microsoft.com/office/powerpoint/2010/main" val="3870632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762000"/>
          </a:xfrm>
        </p:spPr>
        <p:txBody>
          <a:bodyPr>
            <a:noAutofit/>
          </a:bodyPr>
          <a:lstStyle/>
          <a:p>
            <a:pPr algn="ctr"/>
            <a:r>
              <a:rPr lang="en-US" sz="4800" dirty="0"/>
              <a:t>Evacuee’s responsibilities</a:t>
            </a:r>
          </a:p>
        </p:txBody>
      </p:sp>
      <p:sp>
        <p:nvSpPr>
          <p:cNvPr id="3" name="Content Placeholder 2"/>
          <p:cNvSpPr>
            <a:spLocks noGrp="1"/>
          </p:cNvSpPr>
          <p:nvPr>
            <p:ph idx="1"/>
          </p:nvPr>
        </p:nvSpPr>
        <p:spPr>
          <a:xfrm>
            <a:off x="762000" y="1447800"/>
            <a:ext cx="7543800" cy="3886200"/>
          </a:xfrm>
        </p:spPr>
        <p:txBody>
          <a:bodyPr/>
          <a:lstStyle/>
          <a:p>
            <a:r>
              <a:rPr lang="en-US" dirty="0"/>
              <a:t>It is the citizen’s responsibility to evacuate</a:t>
            </a:r>
          </a:p>
          <a:p>
            <a:pPr lvl="1"/>
            <a:r>
              <a:rPr lang="en-US" dirty="0"/>
              <a:t>All citizens must have their own plan</a:t>
            </a:r>
          </a:p>
          <a:p>
            <a:pPr lvl="2"/>
            <a:r>
              <a:rPr lang="en-US" dirty="0"/>
              <a:t>If you have special needs that make evacuation on your own impossible have a plan for obtaining assistance</a:t>
            </a:r>
          </a:p>
          <a:p>
            <a:pPr lvl="1"/>
            <a:r>
              <a:rPr lang="en-US" dirty="0"/>
              <a:t>Know what necessities must be taken</a:t>
            </a:r>
          </a:p>
          <a:p>
            <a:pPr lvl="1"/>
            <a:r>
              <a:rPr lang="en-US" dirty="0"/>
              <a:t>Know where to go</a:t>
            </a:r>
          </a:p>
          <a:p>
            <a:pPr lvl="1"/>
            <a:r>
              <a:rPr lang="en-US" dirty="0"/>
              <a:t>Follow directions from law enforcement, fire personnel, and animal services</a:t>
            </a:r>
          </a:p>
        </p:txBody>
      </p:sp>
    </p:spTree>
    <p:extLst>
      <p:ext uri="{BB962C8B-B14F-4D97-AF65-F5344CB8AC3E}">
        <p14:creationId xmlns:p14="http://schemas.microsoft.com/office/powerpoint/2010/main" val="2757704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781800" cy="1600200"/>
          </a:xfrm>
        </p:spPr>
        <p:txBody>
          <a:bodyPr/>
          <a:lstStyle/>
          <a:p>
            <a:pPr algn="ctr"/>
            <a:r>
              <a:rPr lang="en-US" dirty="0"/>
              <a:t>Where to go?</a:t>
            </a:r>
          </a:p>
        </p:txBody>
      </p:sp>
      <p:sp>
        <p:nvSpPr>
          <p:cNvPr id="3" name="Content Placeholder 2"/>
          <p:cNvSpPr>
            <a:spLocks noGrp="1"/>
          </p:cNvSpPr>
          <p:nvPr>
            <p:ph idx="1"/>
          </p:nvPr>
        </p:nvSpPr>
        <p:spPr>
          <a:xfrm>
            <a:off x="762000" y="1905000"/>
            <a:ext cx="7543800" cy="3886200"/>
          </a:xfrm>
        </p:spPr>
        <p:txBody>
          <a:bodyPr/>
          <a:lstStyle/>
          <a:p>
            <a:r>
              <a:rPr lang="en-US" dirty="0"/>
              <a:t>Family or friends outside of the evacuation zone</a:t>
            </a:r>
          </a:p>
          <a:p>
            <a:r>
              <a:rPr lang="en-US" dirty="0"/>
              <a:t>Designated evacuation centers</a:t>
            </a:r>
          </a:p>
          <a:p>
            <a:r>
              <a:rPr lang="en-US" dirty="0"/>
              <a:t>Stop at the designated evacuation center or follow media directions on how to contact the center. Why? If family and friends cannot find you, the center can confirm your safety. This also prevents emergency services from looking for you in an evacuation zone </a:t>
            </a:r>
          </a:p>
        </p:txBody>
      </p:sp>
    </p:spTree>
    <p:extLst>
      <p:ext uri="{BB962C8B-B14F-4D97-AF65-F5344CB8AC3E}">
        <p14:creationId xmlns:p14="http://schemas.microsoft.com/office/powerpoint/2010/main" val="3857755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781800" cy="1600200"/>
          </a:xfrm>
        </p:spPr>
        <p:txBody>
          <a:bodyPr/>
          <a:lstStyle/>
          <a:p>
            <a:pPr algn="ctr"/>
            <a:r>
              <a:rPr lang="en-US" dirty="0"/>
              <a:t>How do I get there?</a:t>
            </a:r>
          </a:p>
        </p:txBody>
      </p:sp>
      <p:sp>
        <p:nvSpPr>
          <p:cNvPr id="3" name="Content Placeholder 2"/>
          <p:cNvSpPr>
            <a:spLocks noGrp="1"/>
          </p:cNvSpPr>
          <p:nvPr>
            <p:ph idx="1"/>
          </p:nvPr>
        </p:nvSpPr>
        <p:spPr>
          <a:xfrm>
            <a:off x="762000" y="1600200"/>
            <a:ext cx="7543800" cy="3886200"/>
          </a:xfrm>
        </p:spPr>
        <p:txBody>
          <a:bodyPr>
            <a:normAutofit lnSpcReduction="10000"/>
          </a:bodyPr>
          <a:lstStyle/>
          <a:p>
            <a:endParaRPr lang="en-US" dirty="0"/>
          </a:p>
          <a:p>
            <a:r>
              <a:rPr lang="en-US" dirty="0"/>
              <a:t>Follow Emergency official’s directions</a:t>
            </a:r>
          </a:p>
          <a:p>
            <a:pPr lvl="1"/>
            <a:r>
              <a:rPr lang="en-US" dirty="0" err="1"/>
              <a:t>CodeRed</a:t>
            </a:r>
            <a:r>
              <a:rPr lang="en-US" dirty="0"/>
              <a:t> message </a:t>
            </a:r>
          </a:p>
          <a:p>
            <a:pPr lvl="1"/>
            <a:r>
              <a:rPr lang="en-US" dirty="0"/>
              <a:t>Local Television and Radio </a:t>
            </a:r>
          </a:p>
          <a:p>
            <a:r>
              <a:rPr lang="en-US" dirty="0"/>
              <a:t>Identified routes</a:t>
            </a:r>
          </a:p>
          <a:p>
            <a:r>
              <a:rPr lang="en-US" dirty="0"/>
              <a:t>Know where you are going before you hit the road</a:t>
            </a:r>
          </a:p>
          <a:p>
            <a:pPr lvl="1"/>
            <a:r>
              <a:rPr lang="en-US" dirty="0"/>
              <a:t>Try and have at least two routes to safety in mind</a:t>
            </a:r>
          </a:p>
          <a:p>
            <a:pPr lvl="2"/>
            <a:r>
              <a:rPr lang="en-US" dirty="0"/>
              <a:t>Close vents in car to only recirculate air if driving through smoke  </a:t>
            </a:r>
          </a:p>
          <a:p>
            <a:r>
              <a:rPr lang="en-US" dirty="0"/>
              <a:t>Follow Directions! It is for your own safety</a:t>
            </a:r>
          </a:p>
        </p:txBody>
      </p:sp>
    </p:spTree>
    <p:extLst>
      <p:ext uri="{BB962C8B-B14F-4D97-AF65-F5344CB8AC3E}">
        <p14:creationId xmlns:p14="http://schemas.microsoft.com/office/powerpoint/2010/main" val="891162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781800" cy="1600200"/>
          </a:xfrm>
        </p:spPr>
        <p:txBody>
          <a:bodyPr/>
          <a:lstStyle/>
          <a:p>
            <a:pPr algn="ctr"/>
            <a:r>
              <a:rPr lang="en-US" dirty="0"/>
              <a:t>If I want to help ?</a:t>
            </a:r>
          </a:p>
        </p:txBody>
      </p:sp>
      <p:sp>
        <p:nvSpPr>
          <p:cNvPr id="3" name="Content Placeholder 2"/>
          <p:cNvSpPr>
            <a:spLocks noGrp="1"/>
          </p:cNvSpPr>
          <p:nvPr>
            <p:ph idx="1"/>
          </p:nvPr>
        </p:nvSpPr>
        <p:spPr>
          <a:xfrm>
            <a:off x="762000" y="1600200"/>
            <a:ext cx="7543800" cy="3886200"/>
          </a:xfrm>
        </p:spPr>
        <p:txBody>
          <a:bodyPr>
            <a:normAutofit/>
          </a:bodyPr>
          <a:lstStyle/>
          <a:p>
            <a:endParaRPr lang="en-US" dirty="0"/>
          </a:p>
          <a:p>
            <a:r>
              <a:rPr lang="en-US" dirty="0"/>
              <a:t> Training required – why </a:t>
            </a:r>
          </a:p>
          <a:p>
            <a:pPr lvl="1"/>
            <a:r>
              <a:rPr lang="en-US" dirty="0"/>
              <a:t>ICS 700.b  https://emilms.fema.gov/is_0700b/curriculum/1.html</a:t>
            </a:r>
          </a:p>
          <a:p>
            <a:pPr lvl="1"/>
            <a:r>
              <a:rPr lang="en-US" dirty="0"/>
              <a:t>ICS 100.c https://emilms.fema.gov/is_0100c/curriculum/1.html</a:t>
            </a:r>
          </a:p>
          <a:p>
            <a:r>
              <a:rPr lang="en-US" dirty="0"/>
              <a:t>Dangers of unrequested help </a:t>
            </a:r>
          </a:p>
          <a:p>
            <a:pPr lvl="1"/>
            <a:r>
              <a:rPr lang="en-US" dirty="0"/>
              <a:t>Chain of Command </a:t>
            </a:r>
          </a:p>
          <a:p>
            <a:pPr lvl="1"/>
            <a:r>
              <a:rPr lang="en-US" dirty="0"/>
              <a:t>Accountability </a:t>
            </a:r>
          </a:p>
        </p:txBody>
      </p:sp>
    </p:spTree>
    <p:extLst>
      <p:ext uri="{BB962C8B-B14F-4D97-AF65-F5344CB8AC3E}">
        <p14:creationId xmlns:p14="http://schemas.microsoft.com/office/powerpoint/2010/main" val="1495632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81800" cy="1600200"/>
          </a:xfrm>
        </p:spPr>
        <p:txBody>
          <a:bodyPr/>
          <a:lstStyle/>
          <a:p>
            <a:pPr algn="ctr"/>
            <a:r>
              <a:rPr lang="en-US" dirty="0"/>
              <a:t>Resources</a:t>
            </a:r>
          </a:p>
        </p:txBody>
      </p:sp>
      <p:sp>
        <p:nvSpPr>
          <p:cNvPr id="3" name="Content Placeholder 2"/>
          <p:cNvSpPr>
            <a:spLocks noGrp="1"/>
          </p:cNvSpPr>
          <p:nvPr>
            <p:ph idx="1"/>
          </p:nvPr>
        </p:nvSpPr>
        <p:spPr>
          <a:xfrm>
            <a:off x="838200" y="1981200"/>
            <a:ext cx="7543800" cy="3886200"/>
          </a:xfrm>
          <a:ln>
            <a:solidFill>
              <a:schemeClr val="tx1"/>
            </a:solidFill>
          </a:ln>
        </p:spPr>
        <p:txBody>
          <a:bodyPr/>
          <a:lstStyle/>
          <a:p>
            <a:pPr algn="ctr"/>
            <a:r>
              <a:rPr lang="en-US" dirty="0" err="1">
                <a:solidFill>
                  <a:srgbClr val="FF0000"/>
                </a:solidFill>
              </a:rPr>
              <a:t>CodeRed</a:t>
            </a:r>
            <a:r>
              <a:rPr lang="en-US" dirty="0">
                <a:solidFill>
                  <a:srgbClr val="FFFF00"/>
                </a:solidFill>
              </a:rPr>
              <a:t>: </a:t>
            </a:r>
            <a:r>
              <a:rPr lang="en-US" sz="1800" dirty="0">
                <a:solidFill>
                  <a:srgbClr val="FFFF00"/>
                </a:solidFill>
                <a:hlinkClick r:id="rId3">
                  <a:extLst>
                    <a:ext uri="{A12FA001-AC4F-418D-AE19-62706E023703}">
                      <ahyp:hlinkClr xmlns:ahyp="http://schemas.microsoft.com/office/drawing/2018/hyperlinkcolor" val="tx"/>
                    </a:ext>
                  </a:extLst>
                </a:hlinkClick>
              </a:rPr>
              <a:t>https://public.coderedweb.com/cne/en-US/BFB7CC4C6C0A</a:t>
            </a:r>
            <a:endParaRPr lang="en-US" sz="1800" dirty="0">
              <a:solidFill>
                <a:srgbClr val="FFFF00"/>
              </a:solidFill>
            </a:endParaRPr>
          </a:p>
          <a:p>
            <a:r>
              <a:rPr lang="en-US" sz="1800" dirty="0">
                <a:solidFill>
                  <a:srgbClr val="FFFF00"/>
                </a:solidFill>
                <a:hlinkClick r:id="rId4">
                  <a:extLst>
                    <a:ext uri="{A12FA001-AC4F-418D-AE19-62706E023703}">
                      <ahyp:hlinkClr xmlns:ahyp="http://schemas.microsoft.com/office/drawing/2018/hyperlinkcolor" val="tx"/>
                    </a:ext>
                  </a:extLst>
                </a:hlinkClick>
              </a:rPr>
              <a:t>www.ready.gov</a:t>
            </a:r>
            <a:r>
              <a:rPr lang="en-US" sz="1800" dirty="0">
                <a:solidFill>
                  <a:srgbClr val="FFFF00"/>
                </a:solidFill>
              </a:rPr>
              <a:t> </a:t>
            </a:r>
          </a:p>
          <a:p>
            <a:r>
              <a:rPr lang="en-US" sz="1800" dirty="0">
                <a:solidFill>
                  <a:srgbClr val="D26900"/>
                </a:solidFill>
                <a:hlinkClick r:id="rId5">
                  <a:extLst>
                    <a:ext uri="{A12FA001-AC4F-418D-AE19-62706E023703}">
                      <ahyp:hlinkClr xmlns:ahyp="http://schemas.microsoft.com/office/drawing/2018/hyperlinkcolor" val="tx"/>
                    </a:ext>
                  </a:extLst>
                </a:hlinkClick>
              </a:rPr>
              <a:t>www.FEMA.</a:t>
            </a:r>
            <a:r>
              <a:rPr lang="en-US" sz="1800" dirty="0">
                <a:solidFill>
                  <a:srgbClr val="FFFF00"/>
                </a:solidFill>
                <a:hlinkClick r:id="rId5">
                  <a:extLst>
                    <a:ext uri="{A12FA001-AC4F-418D-AE19-62706E023703}">
                      <ahyp:hlinkClr xmlns:ahyp="http://schemas.microsoft.com/office/drawing/2018/hyperlinkcolor" val="tx"/>
                    </a:ext>
                  </a:extLst>
                </a:hlinkClick>
              </a:rPr>
              <a:t>gov</a:t>
            </a:r>
            <a:endParaRPr lang="en-US" sz="1800" dirty="0">
              <a:solidFill>
                <a:srgbClr val="FFFF00"/>
              </a:solidFill>
            </a:endParaRPr>
          </a:p>
          <a:p>
            <a:r>
              <a:rPr lang="en-US" sz="1800" dirty="0">
                <a:solidFill>
                  <a:srgbClr val="FFFF00"/>
                </a:solidFill>
              </a:rPr>
              <a:t>www.readyforwildfire.org	</a:t>
            </a:r>
          </a:p>
          <a:p>
            <a:r>
              <a:rPr lang="en-US" sz="1800" dirty="0">
                <a:solidFill>
                  <a:srgbClr val="FFFF00"/>
                </a:solidFill>
              </a:rPr>
              <a:t>www.wildlandfirersg.org		</a:t>
            </a:r>
          </a:p>
          <a:p>
            <a:r>
              <a:rPr lang="en-US" sz="1800" dirty="0">
                <a:solidFill>
                  <a:srgbClr val="FFFF00"/>
                </a:solidFill>
              </a:rPr>
              <a:t>http://www.humanesociety.org/issues/animal_rescue/tips/pet_disaster_preparedness_kit.html?credit=web_id97309811	</a:t>
            </a:r>
            <a:r>
              <a:rPr lang="en-US" sz="1800" dirty="0"/>
              <a:t>		</a:t>
            </a:r>
          </a:p>
        </p:txBody>
      </p:sp>
    </p:spTree>
    <p:extLst>
      <p:ext uri="{BB962C8B-B14F-4D97-AF65-F5344CB8AC3E}">
        <p14:creationId xmlns:p14="http://schemas.microsoft.com/office/powerpoint/2010/main" val="2316433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0"/>
            <a:ext cx="8305800" cy="2123658"/>
          </a:xfrm>
          <a:prstGeom prst="rect">
            <a:avLst/>
          </a:prstGeom>
          <a:noFill/>
        </p:spPr>
        <p:txBody>
          <a:bodyPr wrap="square" rtlCol="0">
            <a:spAutoFit/>
          </a:bodyPr>
          <a:lstStyle/>
          <a:p>
            <a:r>
              <a:rPr lang="en-US" sz="4400" dirty="0"/>
              <a:t>Catherine Keller  </a:t>
            </a:r>
          </a:p>
          <a:p>
            <a:r>
              <a:rPr lang="en-US" sz="4400" dirty="0" err="1"/>
              <a:t>Bryah</a:t>
            </a:r>
            <a:r>
              <a:rPr lang="en-US" sz="4400" dirty="0"/>
              <a:t> Lattin-Montano </a:t>
            </a:r>
          </a:p>
          <a:p>
            <a:r>
              <a:rPr lang="en-US" sz="4400" dirty="0"/>
              <a:t>Corrales Animal Services </a:t>
            </a:r>
          </a:p>
        </p:txBody>
      </p:sp>
    </p:spTree>
    <p:extLst>
      <p:ext uri="{BB962C8B-B14F-4D97-AF65-F5344CB8AC3E}">
        <p14:creationId xmlns:p14="http://schemas.microsoft.com/office/powerpoint/2010/main" val="3403017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4524315"/>
          </a:xfrm>
          <a:prstGeom prst="rect">
            <a:avLst/>
          </a:prstGeom>
        </p:spPr>
        <p:txBody>
          <a:bodyPr wrap="square">
            <a:spAutoFit/>
          </a:bodyPr>
          <a:lstStyle/>
          <a:p>
            <a:pPr>
              <a:spcBef>
                <a:spcPct val="50000"/>
              </a:spcBef>
            </a:pPr>
            <a:r>
              <a:rPr lang="en-US" altLang="en-US" sz="3200" b="1" dirty="0"/>
              <a:t>Evacuation:</a:t>
            </a:r>
          </a:p>
          <a:p>
            <a:r>
              <a:rPr lang="en-US" altLang="en-US" sz="3200" b="1" dirty="0" err="1"/>
              <a:t>e·vac·u·a·tion</a:t>
            </a:r>
            <a:r>
              <a:rPr lang="en-US" altLang="en-US" sz="3200" b="1" dirty="0"/>
              <a:t> [</a:t>
            </a:r>
            <a:r>
              <a:rPr lang="en-US" altLang="en-US" sz="3200" b="1" dirty="0" err="1"/>
              <a:t>i</a:t>
            </a:r>
            <a:r>
              <a:rPr lang="en-US" altLang="en-US" sz="3200" b="1" dirty="0"/>
              <a:t>-</a:t>
            </a:r>
            <a:r>
              <a:rPr lang="en-US" altLang="en-US" sz="3200" b="1" dirty="0" err="1"/>
              <a:t>vak</a:t>
            </a:r>
            <a:r>
              <a:rPr lang="en-US" altLang="en-US" sz="3200" b="1" dirty="0"/>
              <a:t>-</a:t>
            </a:r>
            <a:r>
              <a:rPr lang="en-US" altLang="en-US" sz="3200" b="1" dirty="0" err="1"/>
              <a:t>yoo</a:t>
            </a:r>
            <a:r>
              <a:rPr lang="en-US" altLang="en-US" sz="3200" b="1" dirty="0"/>
              <a:t>-</a:t>
            </a:r>
            <a:r>
              <a:rPr lang="en-US" altLang="en-US" sz="3200" b="1" dirty="0" err="1"/>
              <a:t>ey</a:t>
            </a:r>
            <a:r>
              <a:rPr lang="en-US" altLang="en-US" sz="3200" b="1" dirty="0"/>
              <a:t>-</a:t>
            </a:r>
            <a:r>
              <a:rPr lang="en-US" altLang="en-US" sz="3200" b="1" dirty="0" err="1"/>
              <a:t>sh</a:t>
            </a:r>
            <a:r>
              <a:rPr lang="en-US" altLang="en-US" sz="3200" b="1" i="1" dirty="0" err="1"/>
              <a:t>uh</a:t>
            </a:r>
            <a:r>
              <a:rPr lang="en-US" altLang="en-US" sz="3200" b="1" dirty="0"/>
              <a:t>-n] – noun </a:t>
            </a:r>
          </a:p>
          <a:p>
            <a:endParaRPr lang="en-US" altLang="en-US" sz="3200" b="1" dirty="0"/>
          </a:p>
          <a:p>
            <a:r>
              <a:rPr lang="en-US" altLang="en-US" sz="3200" b="1" dirty="0"/>
              <a:t>1.the act or process of evacuating, or the condition of being evacuated; discharge or expulsion, as of contents. </a:t>
            </a:r>
          </a:p>
          <a:p>
            <a:endParaRPr lang="en-US" altLang="en-US" sz="3200" b="1" dirty="0"/>
          </a:p>
          <a:p>
            <a:endParaRPr lang="en-US" altLang="en-US" sz="3200" b="1" dirty="0"/>
          </a:p>
        </p:txBody>
      </p:sp>
    </p:spTree>
    <p:extLst>
      <p:ext uri="{BB962C8B-B14F-4D97-AF65-F5344CB8AC3E}">
        <p14:creationId xmlns:p14="http://schemas.microsoft.com/office/powerpoint/2010/main" val="3882545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3539430"/>
          </a:xfrm>
          <a:prstGeom prst="rect">
            <a:avLst/>
          </a:prstGeom>
        </p:spPr>
        <p:txBody>
          <a:bodyPr wrap="square">
            <a:spAutoFit/>
          </a:bodyPr>
          <a:lstStyle/>
          <a:p>
            <a:pPr>
              <a:spcBef>
                <a:spcPct val="50000"/>
              </a:spcBef>
            </a:pPr>
            <a:endParaRPr lang="en-US" altLang="en-US" sz="3200" b="1" dirty="0"/>
          </a:p>
          <a:p>
            <a:pPr marL="457200" indent="-457200">
              <a:buFont typeface="Arial" panose="020B0604020202020204" pitchFamily="34" charset="0"/>
              <a:buChar char="•"/>
            </a:pPr>
            <a:r>
              <a:rPr lang="en-US" altLang="en-US" sz="3200" b="1" dirty="0"/>
              <a:t>Have a Plan </a:t>
            </a:r>
          </a:p>
          <a:p>
            <a:pPr marL="457200" indent="-457200">
              <a:buFont typeface="Arial" panose="020B0604020202020204" pitchFamily="34" charset="0"/>
              <a:buChar char="•"/>
            </a:pPr>
            <a:endParaRPr lang="en-US" altLang="en-US" sz="3200" b="1" dirty="0"/>
          </a:p>
          <a:p>
            <a:pPr marL="457200" indent="-457200">
              <a:buFont typeface="Arial" panose="020B0604020202020204" pitchFamily="34" charset="0"/>
              <a:buChar char="•"/>
            </a:pPr>
            <a:r>
              <a:rPr lang="en-US" altLang="en-US" sz="3200" b="1" dirty="0"/>
              <a:t>Know your Plan</a:t>
            </a:r>
          </a:p>
          <a:p>
            <a:r>
              <a:rPr lang="en-US" altLang="en-US" sz="3200" b="1" dirty="0"/>
              <a:t> </a:t>
            </a:r>
          </a:p>
          <a:p>
            <a:pPr marL="457200" indent="-457200">
              <a:buFont typeface="Arial" panose="020B0604020202020204" pitchFamily="34" charset="0"/>
              <a:buChar char="•"/>
            </a:pPr>
            <a:r>
              <a:rPr lang="en-US" altLang="en-US" sz="3200" b="1" dirty="0"/>
              <a:t>Share your plan </a:t>
            </a:r>
          </a:p>
          <a:p>
            <a:endParaRPr lang="en-US" altLang="en-US" sz="3200" b="1" dirty="0"/>
          </a:p>
        </p:txBody>
      </p:sp>
    </p:spTree>
    <p:extLst>
      <p:ext uri="{BB962C8B-B14F-4D97-AF65-F5344CB8AC3E}">
        <p14:creationId xmlns:p14="http://schemas.microsoft.com/office/powerpoint/2010/main" val="260146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7602081"/>
          </a:xfrm>
          <a:prstGeom prst="rect">
            <a:avLst/>
          </a:prstGeom>
        </p:spPr>
        <p:txBody>
          <a:bodyPr wrap="square">
            <a:spAutoFit/>
          </a:bodyPr>
          <a:lstStyle/>
          <a:p>
            <a:pPr algn="ctr">
              <a:spcBef>
                <a:spcPct val="50000"/>
              </a:spcBef>
            </a:pPr>
            <a:r>
              <a:rPr lang="en-US" altLang="en-US" sz="4800" b="1" dirty="0"/>
              <a:t>Evacuation</a:t>
            </a:r>
          </a:p>
          <a:p>
            <a:pPr>
              <a:spcBef>
                <a:spcPct val="50000"/>
              </a:spcBef>
              <a:buFont typeface="Arial" pitchFamily="34" charset="0"/>
              <a:buChar char="•"/>
            </a:pPr>
            <a:r>
              <a:rPr lang="en-US" altLang="en-US" sz="3200" b="1" dirty="0">
                <a:solidFill>
                  <a:srgbClr val="FF0000"/>
                </a:solidFill>
              </a:rPr>
              <a:t> </a:t>
            </a:r>
            <a:r>
              <a:rPr lang="en-US" altLang="en-US" sz="3200" b="1" dirty="0"/>
              <a:t>You should practice your emergency plan </a:t>
            </a:r>
          </a:p>
          <a:p>
            <a:pPr lvl="1">
              <a:spcBef>
                <a:spcPct val="50000"/>
              </a:spcBef>
              <a:buFont typeface="Arial" pitchFamily="34" charset="0"/>
              <a:buChar char="•"/>
            </a:pPr>
            <a:r>
              <a:rPr lang="en-US" altLang="en-US" sz="3200" b="1" dirty="0"/>
              <a:t>You don’t have to wait for officials to say “ evacuate” be proactive</a:t>
            </a:r>
          </a:p>
          <a:p>
            <a:pPr algn="ctr">
              <a:spcBef>
                <a:spcPct val="50000"/>
              </a:spcBef>
            </a:pPr>
            <a:endParaRPr lang="en-US" altLang="en-US" sz="4800" b="1" dirty="0"/>
          </a:p>
          <a:p>
            <a:pPr>
              <a:spcBef>
                <a:spcPct val="50000"/>
              </a:spcBef>
            </a:pPr>
            <a:endParaRPr lang="en-US" altLang="en-US" sz="4800" b="1" dirty="0"/>
          </a:p>
          <a:p>
            <a:pPr algn="ctr">
              <a:spcBef>
                <a:spcPct val="50000"/>
              </a:spcBef>
            </a:pPr>
            <a:endParaRPr lang="en-US" altLang="en-US" sz="4800" b="1" dirty="0"/>
          </a:p>
          <a:p>
            <a:endParaRPr lang="en-US" altLang="en-US" sz="3200" b="1" dirty="0"/>
          </a:p>
          <a:p>
            <a:endParaRPr lang="en-US" altLang="en-US" sz="3200" b="1" dirty="0"/>
          </a:p>
        </p:txBody>
      </p:sp>
    </p:spTree>
    <p:extLst>
      <p:ext uri="{BB962C8B-B14F-4D97-AF65-F5344CB8AC3E}">
        <p14:creationId xmlns:p14="http://schemas.microsoft.com/office/powerpoint/2010/main" val="3882545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5416868"/>
          </a:xfrm>
          <a:prstGeom prst="rect">
            <a:avLst/>
          </a:prstGeom>
        </p:spPr>
        <p:txBody>
          <a:bodyPr wrap="square">
            <a:spAutoFit/>
          </a:bodyPr>
          <a:lstStyle/>
          <a:p>
            <a:pPr algn="ctr">
              <a:spcBef>
                <a:spcPct val="50000"/>
              </a:spcBef>
            </a:pPr>
            <a:r>
              <a:rPr lang="en-US" altLang="en-US" sz="3600" b="1" dirty="0">
                <a:solidFill>
                  <a:srgbClr val="FF0000"/>
                </a:solidFill>
              </a:rPr>
              <a:t>READY-Prepare Now</a:t>
            </a:r>
          </a:p>
          <a:p>
            <a:pPr algn="l" rtl="0" fontAlgn="base"/>
            <a:r>
              <a:rPr lang="en-US" altLang="en-US" sz="1200" b="1" dirty="0">
                <a:solidFill>
                  <a:srgbClr val="FF0000"/>
                </a:solidFill>
              </a:rPr>
              <a:t> </a:t>
            </a:r>
            <a:r>
              <a:rPr lang="en-US" sz="1600" b="1" i="0" dirty="0">
                <a:solidFill>
                  <a:srgbClr val="000000"/>
                </a:solidFill>
                <a:effectLst/>
                <a:latin typeface="inherit"/>
              </a:rPr>
              <a:t>Be aware of the hazards that can threaten your community</a:t>
            </a:r>
            <a:r>
              <a:rPr lang="en-US" sz="1200" b="1" i="0" dirty="0">
                <a:solidFill>
                  <a:srgbClr val="000000"/>
                </a:solidFill>
                <a:effectLst/>
                <a:latin typeface="inherit"/>
              </a:rPr>
              <a:t>.</a:t>
            </a:r>
            <a:endParaRPr lang="en-US" sz="1200" b="0" i="0" dirty="0">
              <a:solidFill>
                <a:srgbClr val="000000"/>
              </a:solidFill>
              <a:effectLst/>
              <a:latin typeface="Lato" panose="020F0502020204030203" pitchFamily="34" charset="0"/>
            </a:endParaRPr>
          </a:p>
          <a:p>
            <a:pPr algn="l" rtl="0" fontAlgn="base">
              <a:buFont typeface="Arial" panose="020B0604020202020204" pitchFamily="34" charset="0"/>
              <a:buChar char="•"/>
            </a:pPr>
            <a:r>
              <a:rPr lang="en-US" sz="1400" b="0" i="0" dirty="0">
                <a:effectLst/>
                <a:latin typeface="inherit"/>
              </a:rPr>
              <a:t>Take steps now to prepare for seasonal threats. </a:t>
            </a:r>
          </a:p>
          <a:p>
            <a:pPr algn="l" rtl="0" fontAlgn="base">
              <a:buFont typeface="Arial" panose="020B0604020202020204" pitchFamily="34" charset="0"/>
              <a:buChar char="•"/>
            </a:pPr>
            <a:r>
              <a:rPr lang="en-US" sz="1400" b="0" i="0" dirty="0">
                <a:effectLst/>
                <a:latin typeface="inherit"/>
              </a:rPr>
              <a:t>Register with your county/tribal emergency notification system.</a:t>
            </a:r>
          </a:p>
          <a:p>
            <a:pPr algn="l" rtl="0" fontAlgn="base">
              <a:buFont typeface="Arial" panose="020B0604020202020204" pitchFamily="34" charset="0"/>
              <a:buChar char="•"/>
            </a:pPr>
            <a:r>
              <a:rPr lang="en-US" sz="1400" b="0" i="0" dirty="0">
                <a:effectLst/>
                <a:latin typeface="inherit"/>
              </a:rPr>
              <a:t>Connect with your local emergency management office, sheriff's office and public health department  on social media.</a:t>
            </a:r>
          </a:p>
          <a:p>
            <a:pPr algn="l" rtl="0" fontAlgn="base">
              <a:buFont typeface="Arial" panose="020B0604020202020204" pitchFamily="34" charset="0"/>
              <a:buChar char="•"/>
            </a:pPr>
            <a:r>
              <a:rPr lang="en-US" sz="1400" b="0" i="0" dirty="0">
                <a:effectLst/>
                <a:latin typeface="inherit"/>
              </a:rPr>
              <a:t>Make a family evacuation and communication plan that includes family phone numbers, out-of-town contacts and family meeting locations. Keep in mind physical distancing recommendations, wearing face coverings or other public health recommendations. </a:t>
            </a:r>
          </a:p>
          <a:p>
            <a:pPr algn="l" rtl="0" fontAlgn="base">
              <a:buFont typeface="Arial" panose="020B0604020202020204" pitchFamily="34" charset="0"/>
              <a:buChar char="•"/>
            </a:pPr>
            <a:r>
              <a:rPr lang="en-US" sz="1400" b="0" i="0" dirty="0">
                <a:effectLst/>
                <a:latin typeface="inherit"/>
              </a:rPr>
              <a:t>Build an emergency go kit with enough food, water and necessary supplies for at least 72 hours. Include supplies to help keep you and your family healthy, such as face coverings, hand sanitizer and sanitizing wipes. Start with the five P’s; people and pet supplies, prescriptions, papers, personal needs and priceless items. </a:t>
            </a:r>
          </a:p>
          <a:p>
            <a:pPr algn="l" rtl="0" fontAlgn="base">
              <a:buFont typeface="Arial" panose="020B0604020202020204" pitchFamily="34" charset="0"/>
              <a:buChar char="•"/>
            </a:pPr>
            <a:r>
              <a:rPr lang="en-US" sz="1400" b="0" i="0" dirty="0">
                <a:effectLst/>
                <a:latin typeface="inherit"/>
              </a:rPr>
              <a:t>Check with your neighbors, family, friends and elders through video chats or phone calls to ensure they are READY.</a:t>
            </a:r>
          </a:p>
          <a:p>
            <a:pPr algn="l" rtl="0" fontAlgn="base">
              <a:buFont typeface="Arial" panose="020B0604020202020204" pitchFamily="34" charset="0"/>
              <a:buChar char="•"/>
            </a:pPr>
            <a:r>
              <a:rPr lang="en-US" sz="1400" b="0" i="0" dirty="0">
                <a:effectLst/>
                <a:latin typeface="inherit"/>
              </a:rPr>
              <a:t>Keep up to date on local news, weather watches, weather warnings and public health recommendations </a:t>
            </a:r>
          </a:p>
          <a:p>
            <a:pPr>
              <a:spcBef>
                <a:spcPct val="50000"/>
              </a:spcBef>
              <a:buFont typeface="Arial" pitchFamily="34" charset="0"/>
              <a:buChar char="•"/>
            </a:pPr>
            <a:endParaRPr lang="en-US" altLang="en-US" sz="1400" b="1" dirty="0"/>
          </a:p>
          <a:p>
            <a:pPr>
              <a:spcBef>
                <a:spcPct val="50000"/>
              </a:spcBef>
            </a:pPr>
            <a:endParaRPr lang="en-US" altLang="en-US" sz="1400" b="1" dirty="0"/>
          </a:p>
          <a:p>
            <a:pPr algn="ctr">
              <a:spcBef>
                <a:spcPct val="50000"/>
              </a:spcBef>
            </a:pPr>
            <a:endParaRPr lang="en-US" altLang="en-US" sz="1200" b="1" dirty="0"/>
          </a:p>
          <a:p>
            <a:endParaRPr lang="en-US" altLang="en-US" sz="1200" b="1" dirty="0"/>
          </a:p>
          <a:p>
            <a:endParaRPr lang="en-US" altLang="en-US" sz="1200" b="1" dirty="0"/>
          </a:p>
        </p:txBody>
      </p:sp>
    </p:spTree>
    <p:extLst>
      <p:ext uri="{BB962C8B-B14F-4D97-AF65-F5344CB8AC3E}">
        <p14:creationId xmlns:p14="http://schemas.microsoft.com/office/powerpoint/2010/main" val="23083595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4647426"/>
          </a:xfrm>
          <a:prstGeom prst="rect">
            <a:avLst/>
          </a:prstGeom>
        </p:spPr>
        <p:txBody>
          <a:bodyPr wrap="square">
            <a:spAutoFit/>
          </a:bodyPr>
          <a:lstStyle/>
          <a:p>
            <a:pPr algn="ctr">
              <a:spcBef>
                <a:spcPct val="50000"/>
              </a:spcBef>
            </a:pPr>
            <a:r>
              <a:rPr lang="en-US" altLang="en-US" sz="3600" b="1" dirty="0">
                <a:solidFill>
                  <a:srgbClr val="FF0000"/>
                </a:solidFill>
              </a:rPr>
              <a:t>SET – Be Alert</a:t>
            </a:r>
          </a:p>
          <a:p>
            <a:pPr algn="l" rtl="0" fontAlgn="base"/>
            <a:endParaRPr lang="en-US" sz="1600" b="1" i="0" dirty="0">
              <a:solidFill>
                <a:srgbClr val="000000"/>
              </a:solidFill>
              <a:effectLst/>
              <a:latin typeface="inherit"/>
            </a:endParaRPr>
          </a:p>
          <a:p>
            <a:pPr algn="l" rtl="0" fontAlgn="base"/>
            <a:r>
              <a:rPr lang="en-US" sz="1600" b="1" i="0" dirty="0">
                <a:solidFill>
                  <a:schemeClr val="bg1"/>
                </a:solidFill>
                <a:effectLst/>
                <a:latin typeface="inherit"/>
              </a:rPr>
              <a:t>Know there is significant danger in your area.</a:t>
            </a:r>
            <a:endParaRPr lang="en-US" sz="1600" b="0" i="0" dirty="0">
              <a:solidFill>
                <a:schemeClr val="bg1"/>
              </a:solidFill>
              <a:effectLst/>
              <a:latin typeface="Lato" panose="020F0502020204030203" pitchFamily="34" charset="0"/>
            </a:endParaRPr>
          </a:p>
          <a:p>
            <a:pPr algn="l" rtl="0" fontAlgn="base">
              <a:buFont typeface="Arial" panose="020B0604020202020204" pitchFamily="34" charset="0"/>
              <a:buChar char="•"/>
            </a:pPr>
            <a:r>
              <a:rPr lang="en-US" sz="1600" b="0" i="0" dirty="0">
                <a:effectLst/>
                <a:latin typeface="inherit"/>
              </a:rPr>
              <a:t>Residents should consider voluntarily relocating to a shelter or with family/friends outside the affected area. Residents should avoid close contact with those who are sick and should practice public health recommendations when relocating. </a:t>
            </a:r>
          </a:p>
          <a:p>
            <a:pPr algn="l" rtl="0" fontAlgn="base">
              <a:buFont typeface="Arial" panose="020B0604020202020204" pitchFamily="34" charset="0"/>
              <a:buChar char="•"/>
            </a:pPr>
            <a:r>
              <a:rPr lang="en-US" sz="1600" b="0" i="0" dirty="0">
                <a:effectLst/>
                <a:latin typeface="inherit"/>
              </a:rPr>
              <a:t>Grab your emergency go kit.</a:t>
            </a:r>
          </a:p>
          <a:p>
            <a:pPr algn="l" rtl="0" fontAlgn="base">
              <a:buFont typeface="Arial" panose="020B0604020202020204" pitchFamily="34" charset="0"/>
              <a:buChar char="•"/>
            </a:pPr>
            <a:r>
              <a:rPr lang="en-US" sz="1600" b="0" i="0" dirty="0">
                <a:effectLst/>
                <a:latin typeface="inherit"/>
              </a:rPr>
              <a:t>Keep in mind unique needs for your family or special equipment for pets and livestock.</a:t>
            </a:r>
          </a:p>
          <a:p>
            <a:pPr algn="l" rtl="0" fontAlgn="base">
              <a:buFont typeface="Arial" panose="020B0604020202020204" pitchFamily="34" charset="0"/>
              <a:buChar char="•"/>
            </a:pPr>
            <a:r>
              <a:rPr lang="en-US" sz="1600" b="0" i="0" dirty="0">
                <a:effectLst/>
                <a:latin typeface="inherit"/>
              </a:rPr>
              <a:t>Stay aware of the latest news and information from public safety and public health officials.  </a:t>
            </a:r>
          </a:p>
          <a:p>
            <a:pPr algn="l" rtl="0" fontAlgn="base"/>
            <a:r>
              <a:rPr lang="en-US" sz="1600" b="0" i="0" dirty="0">
                <a:effectLst/>
                <a:latin typeface="inherit"/>
              </a:rPr>
              <a:t>This might be the only notice you receive. </a:t>
            </a:r>
            <a:r>
              <a:rPr lang="en-US" sz="1600" b="0" i="0" dirty="0">
                <a:effectLst/>
                <a:latin typeface="Lato" panose="020F0502020204030203" pitchFamily="34" charset="0"/>
              </a:rPr>
              <a:t>Emergency services cannot guarantee they will be able to notify everyone if conditions rapidly deteriorate. Be SET to GO.</a:t>
            </a:r>
          </a:p>
          <a:p>
            <a:pPr>
              <a:spcBef>
                <a:spcPct val="50000"/>
              </a:spcBef>
              <a:buFont typeface="Arial" pitchFamily="34" charset="0"/>
              <a:buChar char="•"/>
            </a:pPr>
            <a:endParaRPr lang="en-US" altLang="en-US" sz="1400" b="1" dirty="0"/>
          </a:p>
          <a:p>
            <a:pPr>
              <a:spcBef>
                <a:spcPct val="50000"/>
              </a:spcBef>
            </a:pPr>
            <a:endParaRPr lang="en-US" altLang="en-US" sz="1400" b="1" dirty="0"/>
          </a:p>
          <a:p>
            <a:pPr algn="ctr">
              <a:spcBef>
                <a:spcPct val="50000"/>
              </a:spcBef>
            </a:pPr>
            <a:endParaRPr lang="en-US" altLang="en-US" sz="1200" b="1" dirty="0"/>
          </a:p>
          <a:p>
            <a:endParaRPr lang="en-US" altLang="en-US" sz="1200" b="1" dirty="0"/>
          </a:p>
          <a:p>
            <a:endParaRPr lang="en-US" altLang="en-US" sz="1200" b="1" dirty="0"/>
          </a:p>
        </p:txBody>
      </p:sp>
    </p:spTree>
    <p:extLst>
      <p:ext uri="{BB962C8B-B14F-4D97-AF65-F5344CB8AC3E}">
        <p14:creationId xmlns:p14="http://schemas.microsoft.com/office/powerpoint/2010/main" val="7529621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67" y="609600"/>
            <a:ext cx="7543800" cy="4647426"/>
          </a:xfrm>
          <a:prstGeom prst="rect">
            <a:avLst/>
          </a:prstGeom>
        </p:spPr>
        <p:txBody>
          <a:bodyPr wrap="square">
            <a:spAutoFit/>
          </a:bodyPr>
          <a:lstStyle/>
          <a:p>
            <a:pPr algn="ctr">
              <a:spcBef>
                <a:spcPct val="50000"/>
              </a:spcBef>
            </a:pPr>
            <a:r>
              <a:rPr lang="en-US" sz="3600" b="1" i="0" dirty="0">
                <a:solidFill>
                  <a:srgbClr val="FF0000"/>
                </a:solidFill>
                <a:effectLst/>
                <a:latin typeface="inherit"/>
              </a:rPr>
              <a:t>GO! –  Evacuate</a:t>
            </a:r>
            <a:endParaRPr lang="en-US" sz="1600" b="1" i="0" dirty="0">
              <a:solidFill>
                <a:srgbClr val="FF0000"/>
              </a:solidFill>
              <a:effectLst/>
              <a:latin typeface="inherit"/>
            </a:endParaRPr>
          </a:p>
          <a:p>
            <a:pPr algn="l" rtl="0" fontAlgn="base"/>
            <a:r>
              <a:rPr lang="en-US" sz="1600" b="1" i="0" dirty="0">
                <a:solidFill>
                  <a:srgbClr val="000000"/>
                </a:solidFill>
                <a:effectLst/>
                <a:latin typeface="inherit"/>
              </a:rPr>
              <a:t>Danger in your area is imminent and life threatening.</a:t>
            </a:r>
          </a:p>
          <a:p>
            <a:pPr algn="l" rtl="0" fontAlgn="base"/>
            <a:endParaRPr lang="en-US" sz="1600" b="0" i="0" dirty="0">
              <a:solidFill>
                <a:srgbClr val="000000"/>
              </a:solidFill>
              <a:effectLst/>
              <a:latin typeface="Lato" panose="020F0502020204030203" pitchFamily="34" charset="0"/>
            </a:endParaRPr>
          </a:p>
          <a:p>
            <a:pPr algn="l" rtl="0" fontAlgn="base">
              <a:buFont typeface="Arial" panose="020B0604020202020204" pitchFamily="34" charset="0"/>
              <a:buChar char="•"/>
            </a:pPr>
            <a:r>
              <a:rPr lang="en-US" sz="1600" b="0" i="0" dirty="0">
                <a:effectLst/>
                <a:latin typeface="inherit"/>
              </a:rPr>
              <a:t>Residents should evacuate immediately to a shelter or with family/friends outside of the affected area. Residents should avoid close contact with those who are sick and should practice public health recommendations when relocating. </a:t>
            </a:r>
          </a:p>
          <a:p>
            <a:pPr algn="l" rtl="0" fontAlgn="base">
              <a:buFont typeface="Arial" panose="020B0604020202020204" pitchFamily="34" charset="0"/>
              <a:buChar char="•"/>
            </a:pPr>
            <a:endParaRPr lang="en-US" sz="1600" b="0" i="0" dirty="0">
              <a:effectLst/>
              <a:latin typeface="inherit"/>
            </a:endParaRPr>
          </a:p>
          <a:p>
            <a:pPr algn="l" rtl="0" fontAlgn="base">
              <a:buFont typeface="Arial" panose="020B0604020202020204" pitchFamily="34" charset="0"/>
              <a:buChar char="•"/>
            </a:pPr>
            <a:r>
              <a:rPr lang="en-US" sz="1600" b="0" i="0" dirty="0">
                <a:effectLst/>
                <a:latin typeface="inherit"/>
              </a:rPr>
              <a:t>If you choose to ignore this advisement, you must understand emergency services may not be able to assist you further.</a:t>
            </a:r>
          </a:p>
          <a:p>
            <a:pPr algn="l" rtl="0" fontAlgn="base">
              <a:buFont typeface="Arial" panose="020B0604020202020204" pitchFamily="34" charset="0"/>
              <a:buChar char="•"/>
            </a:pPr>
            <a:endParaRPr lang="en-US" sz="1600" b="0" i="0" dirty="0">
              <a:effectLst/>
              <a:latin typeface="inherit"/>
            </a:endParaRPr>
          </a:p>
          <a:p>
            <a:pPr algn="l" rtl="0" fontAlgn="base">
              <a:buFont typeface="Arial" panose="020B0604020202020204" pitchFamily="34" charset="0"/>
              <a:buChar char="•"/>
            </a:pPr>
            <a:r>
              <a:rPr lang="en-US" sz="1600" b="0" i="0" dirty="0">
                <a:effectLst/>
                <a:latin typeface="inherit"/>
              </a:rPr>
              <a:t>Follow instructions from emergency personnel, stay on designated evacuation routes and avoid closed areas.</a:t>
            </a:r>
          </a:p>
          <a:p>
            <a:pPr>
              <a:spcBef>
                <a:spcPct val="50000"/>
              </a:spcBef>
              <a:buFont typeface="Arial" pitchFamily="34" charset="0"/>
              <a:buChar char="•"/>
            </a:pPr>
            <a:endParaRPr lang="en-US" altLang="en-US" sz="1400" b="1" dirty="0"/>
          </a:p>
          <a:p>
            <a:pPr>
              <a:spcBef>
                <a:spcPct val="50000"/>
              </a:spcBef>
            </a:pPr>
            <a:endParaRPr lang="en-US" altLang="en-US" sz="1400" b="1" dirty="0"/>
          </a:p>
          <a:p>
            <a:pPr algn="ctr">
              <a:spcBef>
                <a:spcPct val="50000"/>
              </a:spcBef>
            </a:pPr>
            <a:endParaRPr lang="en-US" altLang="en-US" sz="1200" b="1" dirty="0"/>
          </a:p>
          <a:p>
            <a:endParaRPr lang="en-US" altLang="en-US" sz="1200" b="1" dirty="0"/>
          </a:p>
          <a:p>
            <a:endParaRPr lang="en-US" altLang="en-US" sz="1200" b="1" dirty="0"/>
          </a:p>
        </p:txBody>
      </p:sp>
    </p:spTree>
    <p:extLst>
      <p:ext uri="{BB962C8B-B14F-4D97-AF65-F5344CB8AC3E}">
        <p14:creationId xmlns:p14="http://schemas.microsoft.com/office/powerpoint/2010/main" val="4830642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1693</TotalTime>
  <Words>1834</Words>
  <Application>Microsoft Office PowerPoint</Application>
  <PresentationFormat>On-screen Show (4:3)</PresentationFormat>
  <Paragraphs>229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futura-pt</vt:lpstr>
      <vt:lpstr>Impact</vt:lpstr>
      <vt:lpstr>inherit</vt:lpstr>
      <vt:lpstr>Lato</vt:lpstr>
      <vt:lpstr>Times New Roman</vt:lpstr>
      <vt:lpstr>NewsPrint</vt:lpstr>
      <vt:lpstr>EVACUATION!!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Evacuation V. Shelter In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pressing questions</vt:lpstr>
      <vt:lpstr>Who can order an evacuation?</vt:lpstr>
      <vt:lpstr>How and when will citizens be notified?</vt:lpstr>
      <vt:lpstr>Evacuee’s responsibilities</vt:lpstr>
      <vt:lpstr>Where to go?</vt:lpstr>
      <vt:lpstr>How do I get there?</vt:lpstr>
      <vt:lpstr>If I want to help ?</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EVACUATION!!</dc:title>
  <dc:creator>Training 1</dc:creator>
  <cp:lastModifiedBy>Tanya LAttin</cp:lastModifiedBy>
  <cp:revision>29</cp:revision>
  <cp:lastPrinted>2021-07-19T18:14:19Z</cp:lastPrinted>
  <dcterms:created xsi:type="dcterms:W3CDTF">2017-03-21T21:44:51Z</dcterms:created>
  <dcterms:modified xsi:type="dcterms:W3CDTF">2022-04-29T03:19:59Z</dcterms:modified>
</cp:coreProperties>
</file>