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nn%20Siverts\Desktop\Parks%20and%20Rec%20Survey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nn%20Siverts\AppData\Local\Microsoft\Windows\INetCache\Content.Outlook\BVO82SM4\Parks%20and%20Rec%20Survey%20Presentation%20lynn%20Draft%201%20with%20rdc%20edits%2002-21-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nn%20Siverts\AppData\Local\Microsoft\Windows\INetCache\Content.Outlook\BVO82SM4\Parks%20and%20Rec%20Survey%20Presentation%20lynn%20Draft%201%20with%20rdc%20edits%2002-21-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nn%20Siverts\AppData\Local\Microsoft\Windows\INetCache\Content.Outlook\BVO82SM4\Parks%20and%20Rec%20Survey%20Presentation%20lynn%20Draft%201%20with%20rdc%20edits%2002-21-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nn%20Siverts\AppData\Local\Microsoft\Windows\INetCache\Content.Outlook\BVO82SM4\Parks%20and%20Rec%20Survey%20Presentation%20lynn%20Draft%201%20with%20rdc%20edits%2002-21-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ynn%20Siverts\AppData\Local\Microsoft\Windows\INetCache\Content.Outlook\BVO82SM4\Parks%20and%20Rec%20Survey%20Presentation%20lynn%20Draft%201%20with%20rdc%20edits%2002-21-19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nn%20Siverts\AppData\Local\Microsoft\Windows\INetCache\Content.Outlook\BVO82SM4\Parks%20and%20Rec%20Survey%20Presentation%20lynn%20Draft%201%20with%20rdc%20edits%2002-21-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nn%20Siverts\AppData\Local\Microsoft\Windows\INetCache\Content.Outlook\BVO82SM4\Parks%20and%20Rec%20Survey%20Presentation%20lynn%20Draft%201%20with%20rdc%20edits%2002-21-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ynn%20Siverts\AppData\Local\Microsoft\Windows\INetCache\Content.Outlook\BVO82SM4\Parks%20and%20Rec%20Survey%20Presentation%20lynn%20Draft%201%20with%20rdc%20edits%2002-21-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4000" b="1"/>
              <a:t>Age</a:t>
            </a:r>
            <a:r>
              <a:rPr lang="en-US" sz="4000" b="1" baseline="0"/>
              <a:t> Groups in Your Household?</a:t>
            </a:r>
            <a:endParaRPr lang="en-US" sz="4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'Q17'!$A$2:$A$5</c:f>
              <c:strCache>
                <c:ptCount val="4"/>
                <c:pt idx="0">
                  <c:v>20 to 54</c:v>
                </c:pt>
                <c:pt idx="1">
                  <c:v>55 and Older</c:v>
                </c:pt>
                <c:pt idx="2">
                  <c:v>9 and Younger</c:v>
                </c:pt>
                <c:pt idx="3">
                  <c:v>10 to 19</c:v>
                </c:pt>
              </c:strCache>
            </c:strRef>
          </c:cat>
          <c:val>
            <c:numRef>
              <c:f>'Q17'!$B$2:$B$5</c:f>
              <c:numCache>
                <c:formatCode>General</c:formatCode>
                <c:ptCount val="4"/>
                <c:pt idx="0">
                  <c:v>452</c:v>
                </c:pt>
                <c:pt idx="1">
                  <c:v>420</c:v>
                </c:pt>
                <c:pt idx="2">
                  <c:v>273</c:v>
                </c:pt>
                <c:pt idx="3">
                  <c:v>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F-477D-B8BB-4D1ED5D7D79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922426624"/>
        <c:axId val="922426952"/>
      </c:barChart>
      <c:catAx>
        <c:axId val="92242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2426952"/>
        <c:crosses val="autoZero"/>
        <c:auto val="1"/>
        <c:lblAlgn val="ctr"/>
        <c:lblOffset val="100"/>
        <c:noMultiLvlLbl val="0"/>
      </c:catAx>
      <c:valAx>
        <c:axId val="922426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922426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4000" b="1"/>
              <a:t>Where do you recreate</a:t>
            </a:r>
            <a:r>
              <a:rPr lang="en-US" sz="4000" b="1" baseline="0"/>
              <a:t> most often?</a:t>
            </a:r>
            <a:endParaRPr lang="en-US" sz="40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'[Parks and Rec Survey Presentation lynn Draft 1 with rdc edits 02-21-19.xlsx]rdc edit Q2'!$B$1:$F$1</c:f>
              <c:strCache>
                <c:ptCount val="5"/>
                <c:pt idx="0">
                  <c:v>Village trails/parks </c:v>
                </c:pt>
                <c:pt idx="1">
                  <c:v>Village rec center/pool</c:v>
                </c:pt>
                <c:pt idx="2">
                  <c:v>Public rec outside of Village</c:v>
                </c:pt>
                <c:pt idx="3">
                  <c:v>Other</c:v>
                </c:pt>
                <c:pt idx="4">
                  <c:v>Private club</c:v>
                </c:pt>
              </c:strCache>
            </c:strRef>
          </c:cat>
          <c:val>
            <c:numRef>
              <c:f>'[Parks and Rec Survey Presentation lynn Draft 1 with rdc edits 02-21-19.xlsx]rdc edit Q2'!$B$2:$F$2</c:f>
              <c:numCache>
                <c:formatCode>0%</c:formatCode>
                <c:ptCount val="5"/>
                <c:pt idx="0">
                  <c:v>0.44390000000000002</c:v>
                </c:pt>
                <c:pt idx="1">
                  <c:v>0.29360000000000003</c:v>
                </c:pt>
                <c:pt idx="2">
                  <c:v>0.13600000000000001</c:v>
                </c:pt>
                <c:pt idx="3">
                  <c:v>7.3999999999999996E-2</c:v>
                </c:pt>
                <c:pt idx="4">
                  <c:v>5.2499999999999998E-2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D1-4E1C-A3C3-66345D4387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9157360"/>
        <c:axId val="52331228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'[Parks and Rec Survey Presentation lynn Draft 1 with rdc edits 02-21-19.xlsx]rdc edit Q2'!$B$1:$F$1</c15:sqref>
                        </c15:formulaRef>
                      </c:ext>
                    </c:extLst>
                    <c:strCache>
                      <c:ptCount val="5"/>
                      <c:pt idx="0">
                        <c:v>Village trails/parks </c:v>
                      </c:pt>
                      <c:pt idx="1">
                        <c:v>Village rec center/pool</c:v>
                      </c:pt>
                      <c:pt idx="2">
                        <c:v>Public rec outside of Village</c:v>
                      </c:pt>
                      <c:pt idx="3">
                        <c:v>Other</c:v>
                      </c:pt>
                      <c:pt idx="4">
                        <c:v>Private club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'[Parks and Rec Survey Presentation lynn Draft 1 with rdc edits 02-21-19.xlsx]rdc edit Q2'!$B$3:$F$3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70D1-4E1C-A3C3-66345D4387A9}"/>
                  </c:ext>
                </c:extLst>
              </c15:ser>
            </c15:filteredBarSeries>
          </c:ext>
        </c:extLst>
      </c:barChart>
      <c:catAx>
        <c:axId val="5591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312280"/>
        <c:crosses val="autoZero"/>
        <c:auto val="1"/>
        <c:lblAlgn val="ctr"/>
        <c:lblOffset val="100"/>
        <c:noMultiLvlLbl val="0"/>
      </c:catAx>
      <c:valAx>
        <c:axId val="5233122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5915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Rate quality</a:t>
            </a:r>
            <a:r>
              <a:rPr lang="en-US" sz="3200" baseline="0"/>
              <a:t> of those facilities that you or a member of your household have used during the past year.</a:t>
            </a:r>
            <a:endParaRPr lang="en-US" sz="32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'[Parks and Rec Survey Presentation lynn Draft 1 with rdc edits 02-21-19.xlsx]RDC Q6 edit'!$M$5</c:f>
              <c:strCache>
                <c:ptCount val="1"/>
                <c:pt idx="0">
                  <c:v>poor, fair, or ok combined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'[Parks and Rec Survey Presentation lynn Draft 1 with rdc edits 02-21-19.xlsx]RDC Q6 edit'!$A$6:$A$22</c:f>
              <c:strCache>
                <c:ptCount val="17"/>
                <c:pt idx="0">
                  <c:v>Gymnasium</c:v>
                </c:pt>
                <c:pt idx="1">
                  <c:v>Swimming pool</c:v>
                </c:pt>
                <c:pt idx="2">
                  <c:v>Restrooms/dressing area at swimming pool</c:v>
                </c:pt>
                <c:pt idx="3">
                  <c:v>Top Form Arena</c:v>
                </c:pt>
                <c:pt idx="4">
                  <c:v>Liam Knight’s Pond</c:v>
                </c:pt>
                <c:pt idx="5">
                  <c:v>Tennis courts</c:v>
                </c:pt>
                <c:pt idx="6">
                  <c:v>Batting cage</c:v>
                </c:pt>
                <c:pt idx="7">
                  <c:v>Athletic fields</c:v>
                </c:pt>
                <c:pt idx="8">
                  <c:v>Volleyball court</c:v>
                </c:pt>
                <c:pt idx="9">
                  <c:v>Bocce ball court</c:v>
                </c:pt>
                <c:pt idx="10">
                  <c:v>Robert Bell Skate Park</c:v>
                </c:pt>
                <c:pt idx="11">
                  <c:v>Jogging/walking perimeter path</c:v>
                </c:pt>
                <c:pt idx="12">
                  <c:v>La Entrada Playground</c:v>
                </c:pt>
                <c:pt idx="13">
                  <c:v>Picnic tables</c:v>
                </c:pt>
                <c:pt idx="14">
                  <c:v>Band shell</c:v>
                </c:pt>
                <c:pt idx="15">
                  <c:v>Horseshoe pit</c:v>
                </c:pt>
                <c:pt idx="16">
                  <c:v>Rhythm’s Way Riding Trail</c:v>
                </c:pt>
              </c:strCache>
            </c:strRef>
          </c:cat>
          <c:val>
            <c:numRef>
              <c:f>'[Parks and Rec Survey Presentation lynn Draft 1 with rdc edits 02-21-19.xlsx]RDC Q6 edit'!$M$6:$M$22</c:f>
              <c:numCache>
                <c:formatCode>0%</c:formatCode>
                <c:ptCount val="17"/>
                <c:pt idx="0">
                  <c:v>0.48739495798319327</c:v>
                </c:pt>
                <c:pt idx="1">
                  <c:v>0.26576576576576577</c:v>
                </c:pt>
                <c:pt idx="2">
                  <c:v>0.72151898734177222</c:v>
                </c:pt>
                <c:pt idx="3">
                  <c:v>0.29545454545454547</c:v>
                </c:pt>
                <c:pt idx="4">
                  <c:v>0.49032258064516127</c:v>
                </c:pt>
                <c:pt idx="5">
                  <c:v>0.375</c:v>
                </c:pt>
                <c:pt idx="6">
                  <c:v>0.52631578947368418</c:v>
                </c:pt>
                <c:pt idx="7">
                  <c:v>0.26016260162601623</c:v>
                </c:pt>
                <c:pt idx="8">
                  <c:v>0.5</c:v>
                </c:pt>
                <c:pt idx="9">
                  <c:v>0.34146341463414631</c:v>
                </c:pt>
                <c:pt idx="10">
                  <c:v>0.19090909090909092</c:v>
                </c:pt>
                <c:pt idx="11">
                  <c:v>0.40322580645161288</c:v>
                </c:pt>
                <c:pt idx="12">
                  <c:v>0.29223744292237441</c:v>
                </c:pt>
                <c:pt idx="13">
                  <c:v>0.5636363636363636</c:v>
                </c:pt>
                <c:pt idx="14">
                  <c:v>0.56115107913669071</c:v>
                </c:pt>
                <c:pt idx="15">
                  <c:v>0.73913043478260865</c:v>
                </c:pt>
                <c:pt idx="16">
                  <c:v>0.36363636363636365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F-4DEE-AAED-E1A443AC005F}"/>
            </c:ext>
          </c:extLst>
        </c:ser>
        <c:ser>
          <c:idx val="1"/>
          <c:order val="1"/>
          <c:tx>
            <c:strRef>
              <c:f>'[Parks and Rec Survey Presentation lynn Draft 1 with rdc edits 02-21-19.xlsx]RDC Q6 edit'!$N$5</c:f>
              <c:strCache>
                <c:ptCount val="1"/>
                <c:pt idx="0">
                  <c:v>good and excellent combined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'[Parks and Rec Survey Presentation lynn Draft 1 with rdc edits 02-21-19.xlsx]RDC Q6 edit'!$A$6:$A$22</c:f>
              <c:strCache>
                <c:ptCount val="17"/>
                <c:pt idx="0">
                  <c:v>Gymnasium</c:v>
                </c:pt>
                <c:pt idx="1">
                  <c:v>Swimming pool</c:v>
                </c:pt>
                <c:pt idx="2">
                  <c:v>Restrooms/dressing area at swimming pool</c:v>
                </c:pt>
                <c:pt idx="3">
                  <c:v>Top Form Arena</c:v>
                </c:pt>
                <c:pt idx="4">
                  <c:v>Liam Knight’s Pond</c:v>
                </c:pt>
                <c:pt idx="5">
                  <c:v>Tennis courts</c:v>
                </c:pt>
                <c:pt idx="6">
                  <c:v>Batting cage</c:v>
                </c:pt>
                <c:pt idx="7">
                  <c:v>Athletic fields</c:v>
                </c:pt>
                <c:pt idx="8">
                  <c:v>Volleyball court</c:v>
                </c:pt>
                <c:pt idx="9">
                  <c:v>Bocce ball court</c:v>
                </c:pt>
                <c:pt idx="10">
                  <c:v>Robert Bell Skate Park</c:v>
                </c:pt>
                <c:pt idx="11">
                  <c:v>Jogging/walking perimeter path</c:v>
                </c:pt>
                <c:pt idx="12">
                  <c:v>La Entrada Playground</c:v>
                </c:pt>
                <c:pt idx="13">
                  <c:v>Picnic tables</c:v>
                </c:pt>
                <c:pt idx="14">
                  <c:v>Band shell</c:v>
                </c:pt>
                <c:pt idx="15">
                  <c:v>Horseshoe pit</c:v>
                </c:pt>
                <c:pt idx="16">
                  <c:v>Rhythm’s Way Riding Trail</c:v>
                </c:pt>
              </c:strCache>
            </c:strRef>
          </c:cat>
          <c:val>
            <c:numRef>
              <c:f>'[Parks and Rec Survey Presentation lynn Draft 1 with rdc edits 02-21-19.xlsx]RDC Q6 edit'!$N$6:$N$22</c:f>
              <c:numCache>
                <c:formatCode>0%</c:formatCode>
                <c:ptCount val="17"/>
                <c:pt idx="0">
                  <c:v>0.51260504201680668</c:v>
                </c:pt>
                <c:pt idx="1">
                  <c:v>0.73423423423423417</c:v>
                </c:pt>
                <c:pt idx="2">
                  <c:v>0.27848101265822783</c:v>
                </c:pt>
                <c:pt idx="3">
                  <c:v>0.70454545454545459</c:v>
                </c:pt>
                <c:pt idx="4">
                  <c:v>0.50967741935483868</c:v>
                </c:pt>
                <c:pt idx="5">
                  <c:v>0.625</c:v>
                </c:pt>
                <c:pt idx="6">
                  <c:v>0.47368421052631576</c:v>
                </c:pt>
                <c:pt idx="7">
                  <c:v>0.73983739837398366</c:v>
                </c:pt>
                <c:pt idx="8">
                  <c:v>0.5</c:v>
                </c:pt>
                <c:pt idx="9">
                  <c:v>0.65853658536585369</c:v>
                </c:pt>
                <c:pt idx="10">
                  <c:v>0.80909090909090908</c:v>
                </c:pt>
                <c:pt idx="11">
                  <c:v>0.59677419354838712</c:v>
                </c:pt>
                <c:pt idx="12">
                  <c:v>0.70776255707762559</c:v>
                </c:pt>
                <c:pt idx="13">
                  <c:v>0.4363636363636364</c:v>
                </c:pt>
                <c:pt idx="14">
                  <c:v>0.43884892086330934</c:v>
                </c:pt>
                <c:pt idx="15">
                  <c:v>0.2608695652173913</c:v>
                </c:pt>
                <c:pt idx="16">
                  <c:v>0.63636363636363635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DF-4DEE-AAED-E1A443AC0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2680000"/>
        <c:axId val="452668632"/>
      </c:barChart>
      <c:catAx>
        <c:axId val="45268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668632"/>
        <c:crosses val="autoZero"/>
        <c:auto val="1"/>
        <c:lblAlgn val="ctr"/>
        <c:lblOffset val="100"/>
        <c:noMultiLvlLbl val="0"/>
      </c:catAx>
      <c:valAx>
        <c:axId val="452668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680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/>
              <a:t>How adequately</a:t>
            </a:r>
            <a:r>
              <a:rPr lang="en-US" sz="2800" b="1" baseline="0"/>
              <a:t> do</a:t>
            </a:r>
            <a:r>
              <a:rPr lang="en-US" sz="2800" b="1"/>
              <a:t> Corrales Parks and Recreation Facilities meet your household needs? </a:t>
            </a:r>
          </a:p>
          <a:p>
            <a:pPr>
              <a:defRPr sz="2800" b="1"/>
            </a:pPr>
            <a:r>
              <a:rPr lang="en-US" sz="2800" b="1"/>
              <a:t>(on</a:t>
            </a:r>
            <a:r>
              <a:rPr lang="en-US" sz="2800" b="1" baseline="0"/>
              <a:t> a scale of 0 to 100)</a:t>
            </a:r>
            <a:endParaRPr lang="en-US" sz="2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3002624671916012E-2"/>
          <c:y val="0.22692592592592592"/>
          <c:w val="0.95173958333333331"/>
          <c:h val="0.678577282006415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'[Parks and Rec Survey Presentation lynn Draft 1 with rdc edits 02-21-19.xlsx]RDC Q7 edit'!$B$1</c:f>
              <c:strCache>
                <c:ptCount val="1"/>
                <c:pt idx="0">
                  <c:v>How adequately to Corrales Parks and Recreation Facilities meet your household needs?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833333333333334"/>
                  <c:y val="1.953711710891629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2E-466D-B8D8-9078E3AAAB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'[Parks and Rec Survey Presentation lynn Draft 1 with rdc edits 02-21-19.xlsx]RDC Q7 edit'!$B$3</c:f>
              <c:numCache>
                <c:formatCode>0</c:formatCode>
                <c:ptCount val="1"/>
                <c:pt idx="0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2E-466D-B8D8-9078E3AAA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3497936"/>
        <c:axId val="523505384"/>
      </c:barChart>
      <c:catAx>
        <c:axId val="523497936"/>
        <c:scaling>
          <c:orientation val="minMax"/>
        </c:scaling>
        <c:delete val="1"/>
        <c:axPos val="l"/>
        <c:majorTickMark val="none"/>
        <c:minorTickMark val="none"/>
        <c:tickLblPos val="nextTo"/>
        <c:crossAx val="523505384"/>
        <c:crosses val="autoZero"/>
        <c:auto val="1"/>
        <c:lblAlgn val="ctr"/>
        <c:lblOffset val="100"/>
        <c:noMultiLvlLbl val="0"/>
      </c:catAx>
      <c:valAx>
        <c:axId val="523505384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9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What recreation programs are most important to your family ?   </a:t>
            </a:r>
          </a:p>
        </c:rich>
      </c:tx>
      <c:layout>
        <c:manualLayout>
          <c:xMode val="edge"/>
          <c:yMode val="edge"/>
          <c:x val="0.21748710718062225"/>
          <c:y val="1.04085349986989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'[Parks and Rec Survey Presentation lynn Draft 1 with rdc edits 02-21-19.xlsx]rdc Q14 edit'!$A$3:$A$24</c:f>
              <c:strCache>
                <c:ptCount val="22"/>
                <c:pt idx="0">
                  <c:v>Pre-School Programs</c:v>
                </c:pt>
                <c:pt idx="1">
                  <c:v>Martial Arts Programs</c:v>
                </c:pt>
                <c:pt idx="2">
                  <c:v>Tennis Lessons/ Leagues</c:v>
                </c:pt>
                <c:pt idx="3">
                  <c:v>Golf Lessons</c:v>
                </c:pt>
                <c:pt idx="4">
                  <c:v>Adventure Recreation Programs</c:v>
                </c:pt>
                <c:pt idx="5">
                  <c:v>Volunteer Programs</c:v>
                </c:pt>
                <c:pt idx="6">
                  <c:v>Outdoor Skills Clinics</c:v>
                </c:pt>
                <c:pt idx="7">
                  <c:v>Before and After School Programs</c:v>
                </c:pt>
                <c:pt idx="8">
                  <c:v>Equestrian Riding Lessons</c:v>
                </c:pt>
                <c:pt idx="9">
                  <c:v>Adult Sports Programs</c:v>
                </c:pt>
                <c:pt idx="10">
                  <c:v>Running/ Walking Races</c:v>
                </c:pt>
                <c:pt idx="11">
                  <c:v>Youth  Art/Dance/ Performing Arts</c:v>
                </c:pt>
                <c:pt idx="12">
                  <c:v>Adult Art/Dance/ Performing Arts</c:v>
                </c:pt>
                <c:pt idx="13">
                  <c:v>Local History Programs</c:v>
                </c:pt>
                <c:pt idx="14">
                  <c:v>Senior Adult Programs</c:v>
                </c:pt>
                <c:pt idx="15">
                  <c:v>Youth Fitness/ Wellness Programs</c:v>
                </c:pt>
                <c:pt idx="16">
                  <c:v>Youth Summer Camp Programs</c:v>
                </c:pt>
                <c:pt idx="17">
                  <c:v>Youth Learn to swim programs</c:v>
                </c:pt>
                <c:pt idx="18">
                  <c:v>Nature Programs</c:v>
                </c:pt>
                <c:pt idx="19">
                  <c:v>Adult Fitness/ Wellness Programs</c:v>
                </c:pt>
                <c:pt idx="20">
                  <c:v>Youth Sports Programs</c:v>
                </c:pt>
                <c:pt idx="21">
                  <c:v>Special Events</c:v>
                </c:pt>
              </c:strCache>
            </c:strRef>
          </c:cat>
          <c:val>
            <c:numRef>
              <c:f>'[Parks and Rec Survey Presentation lynn Draft 1 with rdc edits 02-21-19.xlsx]rdc Q14 edit'!$B$3:$B$24</c:f>
              <c:numCache>
                <c:formatCode>0%</c:formatCode>
                <c:ptCount val="22"/>
                <c:pt idx="0">
                  <c:v>7.0000000000000007E-2</c:v>
                </c:pt>
                <c:pt idx="1">
                  <c:v>0.08</c:v>
                </c:pt>
                <c:pt idx="2">
                  <c:v>0.1</c:v>
                </c:pt>
                <c:pt idx="3">
                  <c:v>0.11</c:v>
                </c:pt>
                <c:pt idx="4">
                  <c:v>0.13</c:v>
                </c:pt>
                <c:pt idx="5">
                  <c:v>0.13</c:v>
                </c:pt>
                <c:pt idx="6">
                  <c:v>0.15</c:v>
                </c:pt>
                <c:pt idx="7">
                  <c:v>0.16</c:v>
                </c:pt>
                <c:pt idx="8">
                  <c:v>0.16</c:v>
                </c:pt>
                <c:pt idx="9">
                  <c:v>0.17</c:v>
                </c:pt>
                <c:pt idx="10">
                  <c:v>0.18</c:v>
                </c:pt>
                <c:pt idx="11">
                  <c:v>0.19</c:v>
                </c:pt>
                <c:pt idx="12">
                  <c:v>0.19</c:v>
                </c:pt>
                <c:pt idx="13">
                  <c:v>0.21</c:v>
                </c:pt>
                <c:pt idx="14">
                  <c:v>0.21</c:v>
                </c:pt>
                <c:pt idx="15">
                  <c:v>0.22</c:v>
                </c:pt>
                <c:pt idx="16">
                  <c:v>0.24</c:v>
                </c:pt>
                <c:pt idx="17">
                  <c:v>0.3</c:v>
                </c:pt>
                <c:pt idx="18">
                  <c:v>0.38</c:v>
                </c:pt>
                <c:pt idx="19">
                  <c:v>0.41</c:v>
                </c:pt>
                <c:pt idx="20">
                  <c:v>0.43</c:v>
                </c:pt>
                <c:pt idx="21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5-46DB-9849-89CECC2CE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1136752"/>
        <c:axId val="553984504"/>
      </c:barChart>
      <c:catAx>
        <c:axId val="521136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984504"/>
        <c:crosses val="autoZero"/>
        <c:auto val="1"/>
        <c:lblAlgn val="ctr"/>
        <c:lblOffset val="100"/>
        <c:noMultiLvlLbl val="0"/>
      </c:catAx>
      <c:valAx>
        <c:axId val="553984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136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r>
              <a:rPr lang="en-US" sz="3200"/>
              <a:t>How likely is it that you/your household would use the following options in an indoor recreation center?</a:t>
            </a:r>
          </a:p>
        </c:rich>
      </c:tx>
      <c:layout>
        <c:manualLayout>
          <c:xMode val="edge"/>
          <c:yMode val="edge"/>
          <c:x val="0.10896149208893798"/>
          <c:y val="1.95750347383047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'[Parks and Rec Survey Presentation lynn Draft 1 with rdc edits 02-21-19.xlsx]RDC Q11 edit'!$B$2</c:f>
              <c:strCache>
                <c:ptCount val="1"/>
                <c:pt idx="0">
                  <c:v>1=Not at all likely to use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cat>
            <c:strRef>
              <c:f>'[Parks and Rec Survey Presentation lynn Draft 1 with rdc edits 02-21-19.xlsx]RDC Q11 edit'!$A$3:$A$12</c:f>
              <c:strCache>
                <c:ptCount val="10"/>
                <c:pt idx="0">
                  <c:v>Meeting rooms/classrooms (for arts and crafts classes, clubs, CPR training, educational talks, genealogy, etc.)</c:v>
                </c:pt>
                <c:pt idx="1">
                  <c:v>Aerobics/exercise classroom</c:v>
                </c:pt>
                <c:pt idx="2">
                  <c:v>Weight room/fitness room</c:v>
                </c:pt>
                <c:pt idx="3">
                  <c:v>Multi-use gymnasium (basketball, volleyball, soccer, pickle ball, ping-pong, chess tournaments, bingo, etc.)</c:v>
                </c:pt>
                <c:pt idx="4">
                  <c:v>Kitchen (for community gatherings, potluck preparation, special event food preparation, cooking and canning classes, etc.)</c:v>
                </c:pt>
                <c:pt idx="5">
                  <c:v>Stage (collapsible) for cultural events</c:v>
                </c:pt>
                <c:pt idx="6">
                  <c:v>Space for senior activities</c:v>
                </c:pt>
                <c:pt idx="7">
                  <c:v>Showers/locker rooms</c:v>
                </c:pt>
                <c:pt idx="8">
                  <c:v>Space for teen activities</c:v>
                </c:pt>
                <c:pt idx="9">
                  <c:v>Sauna</c:v>
                </c:pt>
              </c:strCache>
            </c:strRef>
          </c:cat>
          <c:val>
            <c:numRef>
              <c:f>'[Parks and Rec Survey Presentation lynn Draft 1 with rdc edits 02-21-19.xlsx]RDC Q11 edit'!$B$3:$B$12</c:f>
              <c:numCache>
                <c:formatCode>0%</c:formatCode>
                <c:ptCount val="10"/>
                <c:pt idx="0">
                  <c:v>0.14779999999999999</c:v>
                </c:pt>
                <c:pt idx="1">
                  <c:v>0.21709999999999999</c:v>
                </c:pt>
                <c:pt idx="2">
                  <c:v>0.24640000000000001</c:v>
                </c:pt>
                <c:pt idx="3">
                  <c:v>0.26989999999999997</c:v>
                </c:pt>
                <c:pt idx="4">
                  <c:v>0.27939999999999998</c:v>
                </c:pt>
                <c:pt idx="5">
                  <c:v>0.29099999999999998</c:v>
                </c:pt>
                <c:pt idx="6">
                  <c:v>0.34150000000000003</c:v>
                </c:pt>
                <c:pt idx="7">
                  <c:v>0.34150000000000003</c:v>
                </c:pt>
                <c:pt idx="8">
                  <c:v>0.37840000000000001</c:v>
                </c:pt>
                <c:pt idx="9">
                  <c:v>0.47510000000000002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12-4A87-BE11-5F6CE80CA61C}"/>
            </c:ext>
          </c:extLst>
        </c:ser>
        <c:ser>
          <c:idx val="1"/>
          <c:order val="1"/>
          <c:tx>
            <c:strRef>
              <c:f>'[Parks and Rec Survey Presentation lynn Draft 1 with rdc edits 02-21-19.xlsx]RDC Q11 edit'!$C$2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'[Parks and Rec Survey Presentation lynn Draft 1 with rdc edits 02-21-19.xlsx]RDC Q11 edit'!$A$3:$A$12</c:f>
              <c:strCache>
                <c:ptCount val="10"/>
                <c:pt idx="0">
                  <c:v>Meeting rooms/classrooms (for arts and crafts classes, clubs, CPR training, educational talks, genealogy, etc.)</c:v>
                </c:pt>
                <c:pt idx="1">
                  <c:v>Aerobics/exercise classroom</c:v>
                </c:pt>
                <c:pt idx="2">
                  <c:v>Weight room/fitness room</c:v>
                </c:pt>
                <c:pt idx="3">
                  <c:v>Multi-use gymnasium (basketball, volleyball, soccer, pickle ball, ping-pong, chess tournaments, bingo, etc.)</c:v>
                </c:pt>
                <c:pt idx="4">
                  <c:v>Kitchen (for community gatherings, potluck preparation, special event food preparation, cooking and canning classes, etc.)</c:v>
                </c:pt>
                <c:pt idx="5">
                  <c:v>Stage (collapsible) for cultural events</c:v>
                </c:pt>
                <c:pt idx="6">
                  <c:v>Space for senior activities</c:v>
                </c:pt>
                <c:pt idx="7">
                  <c:v>Showers/locker rooms</c:v>
                </c:pt>
                <c:pt idx="8">
                  <c:v>Space for teen activities</c:v>
                </c:pt>
                <c:pt idx="9">
                  <c:v>Sauna</c:v>
                </c:pt>
              </c:strCache>
            </c:strRef>
          </c:cat>
          <c:val>
            <c:numRef>
              <c:f>'[Parks and Rec Survey Presentation lynn Draft 1 with rdc edits 02-21-19.xlsx]RDC Q11 edit'!$C$3:$C$12</c:f>
              <c:numCache>
                <c:formatCode>0%</c:formatCode>
                <c:ptCount val="10"/>
                <c:pt idx="0">
                  <c:v>0.14779999999999999</c:v>
                </c:pt>
                <c:pt idx="1">
                  <c:v>0.1341</c:v>
                </c:pt>
                <c:pt idx="2">
                  <c:v>0.1522</c:v>
                </c:pt>
                <c:pt idx="3">
                  <c:v>0.14940000000000001</c:v>
                </c:pt>
                <c:pt idx="4">
                  <c:v>0.13969999999999999</c:v>
                </c:pt>
                <c:pt idx="5">
                  <c:v>0.13930000000000001</c:v>
                </c:pt>
                <c:pt idx="6">
                  <c:v>0.1351</c:v>
                </c:pt>
                <c:pt idx="7">
                  <c:v>0.1794</c:v>
                </c:pt>
                <c:pt idx="8">
                  <c:v>0.1032</c:v>
                </c:pt>
                <c:pt idx="9">
                  <c:v>0.1368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12-4A87-BE11-5F6CE80CA61C}"/>
            </c:ext>
          </c:extLst>
        </c:ser>
        <c:ser>
          <c:idx val="2"/>
          <c:order val="2"/>
          <c:tx>
            <c:strRef>
              <c:f>'[Parks and Rec Survey Presentation lynn Draft 1 with rdc edits 02-21-19.xlsx]RDC Q11 edit'!$D$2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'[Parks and Rec Survey Presentation lynn Draft 1 with rdc edits 02-21-19.xlsx]RDC Q11 edit'!$A$3:$A$12</c:f>
              <c:strCache>
                <c:ptCount val="10"/>
                <c:pt idx="0">
                  <c:v>Meeting rooms/classrooms (for arts and crafts classes, clubs, CPR training, educational talks, genealogy, etc.)</c:v>
                </c:pt>
                <c:pt idx="1">
                  <c:v>Aerobics/exercise classroom</c:v>
                </c:pt>
                <c:pt idx="2">
                  <c:v>Weight room/fitness room</c:v>
                </c:pt>
                <c:pt idx="3">
                  <c:v>Multi-use gymnasium (basketball, volleyball, soccer, pickle ball, ping-pong, chess tournaments, bingo, etc.)</c:v>
                </c:pt>
                <c:pt idx="4">
                  <c:v>Kitchen (for community gatherings, potluck preparation, special event food preparation, cooking and canning classes, etc.)</c:v>
                </c:pt>
                <c:pt idx="5">
                  <c:v>Stage (collapsible) for cultural events</c:v>
                </c:pt>
                <c:pt idx="6">
                  <c:v>Space for senior activities</c:v>
                </c:pt>
                <c:pt idx="7">
                  <c:v>Showers/locker rooms</c:v>
                </c:pt>
                <c:pt idx="8">
                  <c:v>Space for teen activities</c:v>
                </c:pt>
                <c:pt idx="9">
                  <c:v>Sauna</c:v>
                </c:pt>
              </c:strCache>
            </c:strRef>
          </c:cat>
          <c:val>
            <c:numRef>
              <c:f>'[Parks and Rec Survey Presentation lynn Draft 1 with rdc edits 02-21-19.xlsx]RDC Q11 edit'!$D$3:$D$12</c:f>
              <c:numCache>
                <c:formatCode>0%</c:formatCode>
                <c:ptCount val="10"/>
                <c:pt idx="0">
                  <c:v>0.27089999999999997</c:v>
                </c:pt>
                <c:pt idx="1">
                  <c:v>0.20730000000000001</c:v>
                </c:pt>
                <c:pt idx="2">
                  <c:v>0.1787</c:v>
                </c:pt>
                <c:pt idx="3">
                  <c:v>0.20960000000000001</c:v>
                </c:pt>
                <c:pt idx="4">
                  <c:v>0.26719999999999999</c:v>
                </c:pt>
                <c:pt idx="5">
                  <c:v>0.28360000000000002</c:v>
                </c:pt>
                <c:pt idx="6">
                  <c:v>0.20880000000000001</c:v>
                </c:pt>
                <c:pt idx="7">
                  <c:v>0.2039</c:v>
                </c:pt>
                <c:pt idx="8">
                  <c:v>0.22850000000000001</c:v>
                </c:pt>
                <c:pt idx="9">
                  <c:v>0.1517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412-4A87-BE11-5F6CE80CA61C}"/>
            </c:ext>
          </c:extLst>
        </c:ser>
        <c:ser>
          <c:idx val="3"/>
          <c:order val="3"/>
          <c:tx>
            <c:strRef>
              <c:f>'[Parks and Rec Survey Presentation lynn Draft 1 with rdc edits 02-21-19.xlsx]RDC Q11 edit'!$E$2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'[Parks and Rec Survey Presentation lynn Draft 1 with rdc edits 02-21-19.xlsx]RDC Q11 edit'!$A$3:$A$12</c:f>
              <c:strCache>
                <c:ptCount val="10"/>
                <c:pt idx="0">
                  <c:v>Meeting rooms/classrooms (for arts and crafts classes, clubs, CPR training, educational talks, genealogy, etc.)</c:v>
                </c:pt>
                <c:pt idx="1">
                  <c:v>Aerobics/exercise classroom</c:v>
                </c:pt>
                <c:pt idx="2">
                  <c:v>Weight room/fitness room</c:v>
                </c:pt>
                <c:pt idx="3">
                  <c:v>Multi-use gymnasium (basketball, volleyball, soccer, pickle ball, ping-pong, chess tournaments, bingo, etc.)</c:v>
                </c:pt>
                <c:pt idx="4">
                  <c:v>Kitchen (for community gatherings, potluck preparation, special event food preparation, cooking and canning classes, etc.)</c:v>
                </c:pt>
                <c:pt idx="5">
                  <c:v>Stage (collapsible) for cultural events</c:v>
                </c:pt>
                <c:pt idx="6">
                  <c:v>Space for senior activities</c:v>
                </c:pt>
                <c:pt idx="7">
                  <c:v>Showers/locker rooms</c:v>
                </c:pt>
                <c:pt idx="8">
                  <c:v>Space for teen activities</c:v>
                </c:pt>
                <c:pt idx="9">
                  <c:v>Sauna</c:v>
                </c:pt>
              </c:strCache>
            </c:strRef>
          </c:cat>
          <c:val>
            <c:numRef>
              <c:f>'[Parks and Rec Survey Presentation lynn Draft 1 with rdc edits 02-21-19.xlsx]RDC Q11 edit'!$E$3:$E$12</c:f>
              <c:numCache>
                <c:formatCode>0%</c:formatCode>
                <c:ptCount val="10"/>
                <c:pt idx="0">
                  <c:v>0.21920000000000001</c:v>
                </c:pt>
                <c:pt idx="1">
                  <c:v>0.19020000000000001</c:v>
                </c:pt>
                <c:pt idx="2">
                  <c:v>0.1739</c:v>
                </c:pt>
                <c:pt idx="3">
                  <c:v>0.1229</c:v>
                </c:pt>
                <c:pt idx="4">
                  <c:v>0.15690000000000001</c:v>
                </c:pt>
                <c:pt idx="5">
                  <c:v>0.1318</c:v>
                </c:pt>
                <c:pt idx="6">
                  <c:v>0.1646</c:v>
                </c:pt>
                <c:pt idx="7">
                  <c:v>0.1057</c:v>
                </c:pt>
                <c:pt idx="8">
                  <c:v>0.15479999999999999</c:v>
                </c:pt>
                <c:pt idx="9">
                  <c:v>8.7100000000000011E-2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12-4A87-BE11-5F6CE80CA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5856120"/>
        <c:axId val="555855728"/>
      </c:barChart>
      <c:valAx>
        <c:axId val="555855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55856120"/>
        <c:crosses val="autoZero"/>
        <c:crossBetween val="between"/>
      </c:valAx>
      <c:catAx>
        <c:axId val="555856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555855728"/>
        <c:crosses val="autoZero"/>
        <c:auto val="0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0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If you were given $100 to spend amongst the following services, how would you spend it?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'[Parks and Rec Survey Presentation lynn Draft 1 with rdc edits 02-21-19.xlsx]rdc Q15 edit'!$A$2:$A$6</c:f>
              <c:strCache>
                <c:ptCount val="5"/>
                <c:pt idx="0">
                  <c:v>O&amp;M and Staffing New Facilities and Programs</c:v>
                </c:pt>
                <c:pt idx="1">
                  <c:v>Land acquisition for parks/recreation/ open space</c:v>
                </c:pt>
                <c:pt idx="2">
                  <c:v>Construction/ Renovation of New Facilities</c:v>
                </c:pt>
                <c:pt idx="3">
                  <c:v>Construction/ Renovation of Existing Facilities</c:v>
                </c:pt>
                <c:pt idx="4">
                  <c:v>O&amp;M for Existing Facilities</c:v>
                </c:pt>
              </c:strCache>
            </c:strRef>
          </c:cat>
          <c:val>
            <c:numRef>
              <c:f>'[Parks and Rec Survey Presentation lynn Draft 1 with rdc edits 02-21-19.xlsx]rdc Q15 edit'!$B$2:$B$6</c:f>
              <c:numCache>
                <c:formatCode>"$"#,##0</c:formatCode>
                <c:ptCount val="5"/>
                <c:pt idx="0">
                  <c:v>15</c:v>
                </c:pt>
                <c:pt idx="1">
                  <c:v>16</c:v>
                </c:pt>
                <c:pt idx="2">
                  <c:v>18</c:v>
                </c:pt>
                <c:pt idx="3">
                  <c:v>20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89-4B0C-B6E1-5BF819AD4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6593720"/>
        <c:axId val="516587448"/>
      </c:barChart>
      <c:catAx>
        <c:axId val="516593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6587448"/>
        <c:crosses val="autoZero"/>
        <c:auto val="1"/>
        <c:lblAlgn val="ctr"/>
        <c:lblOffset val="100"/>
        <c:noMultiLvlLbl val="0"/>
      </c:catAx>
      <c:valAx>
        <c:axId val="516587448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crossAx val="516593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How likely would you be to support the sale or a land swap (for another property within the Village) of the Salce Park Property?</a:t>
            </a:r>
          </a:p>
          <a:p>
            <a:pPr>
              <a:defRPr sz="2800"/>
            </a:pPr>
            <a:r>
              <a:rPr lang="en-US" sz="2800"/>
              <a:t>(on a scale</a:t>
            </a:r>
            <a:r>
              <a:rPr lang="en-US" sz="2800" baseline="0"/>
              <a:t> of 0 to 100)</a:t>
            </a:r>
            <a:endParaRPr lang="en-US" sz="2800"/>
          </a:p>
        </c:rich>
      </c:tx>
      <c:layout>
        <c:manualLayout>
          <c:xMode val="edge"/>
          <c:yMode val="edge"/>
          <c:x val="0.11954663187283242"/>
          <c:y val="2.94822185369449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'[Parks and Rec Survey Presentation lynn Draft 1 with rdc edits 02-21-19.xlsx]rdc Q13 edit'!$B$3</c:f>
              <c:numCache>
                <c:formatCode>0</c:formatCode>
                <c:ptCount val="1"/>
                <c:pt idx="0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F8-4F98-B013-0A8082F51D8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21124248"/>
        <c:axId val="521125032"/>
      </c:barChart>
      <c:catAx>
        <c:axId val="521124248"/>
        <c:scaling>
          <c:orientation val="minMax"/>
        </c:scaling>
        <c:delete val="1"/>
        <c:axPos val="l"/>
        <c:majorTickMark val="none"/>
        <c:minorTickMark val="none"/>
        <c:tickLblPos val="nextTo"/>
        <c:crossAx val="521125032"/>
        <c:crosses val="autoZero"/>
        <c:auto val="1"/>
        <c:lblAlgn val="ctr"/>
        <c:lblOffset val="100"/>
        <c:noMultiLvlLbl val="0"/>
      </c:catAx>
      <c:valAx>
        <c:axId val="52112503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124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Would you support your top three choices in Question 9 through property tax dollars?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CD2-4DCC-ACF0-FC63A2E8573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D2-4DCC-ACF0-FC63A2E85737}"/>
              </c:ext>
            </c:extLst>
          </c:dPt>
          <c:dLbls>
            <c:dLbl>
              <c:idx val="0"/>
              <c:layout>
                <c:manualLayout>
                  <c:x val="-0.16449721854918808"/>
                  <c:y val="-0.20703366820526745"/>
                </c:manualLayout>
              </c:layout>
              <c:tx>
                <c:rich>
                  <a:bodyPr/>
                  <a:lstStyle/>
                  <a:p>
                    <a:fld id="{F8287ACF-2354-4B98-A67A-170ED70BB2FB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 </a:t>
                    </a:r>
                    <a:fld id="{F79D1996-3C9E-4EC2-ADA6-EEC312F46D56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CD2-4DCC-ACF0-FC63A2E85737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3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4C91EBE-BECF-4C5B-84C9-C94F9546C57B}" type="CATEGORYNAME">
                      <a:rPr lang="en-US" sz="3200">
                        <a:solidFill>
                          <a:schemeClr val="tx1"/>
                        </a:solidFill>
                      </a:rPr>
                      <a:pPr>
                        <a:defRPr sz="3200" b="1">
                          <a:solidFill>
                            <a:schemeClr val="tx1"/>
                          </a:solidFill>
                        </a:defRPr>
                      </a:pPr>
                      <a:t>[CATEGORY NAME]</a:t>
                    </a:fld>
                    <a:r>
                      <a:rPr lang="en-US" sz="3200" baseline="0">
                        <a:solidFill>
                          <a:schemeClr val="tx1"/>
                        </a:solidFill>
                      </a:rPr>
                      <a:t> </a:t>
                    </a:r>
                    <a:fld id="{611C6F52-5C54-4B7F-BA7B-820B53A2FCA1}" type="VALUE">
                      <a:rPr lang="en-US" sz="3200" baseline="0">
                        <a:solidFill>
                          <a:schemeClr val="tx1"/>
                        </a:solidFill>
                      </a:rPr>
                      <a:pPr>
                        <a:defRPr sz="32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sz="3200" baseline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CD2-4DCC-ACF0-FC63A2E857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'[Parks and Rec Survey Presentation lynn Draft 1 with rdc edits 02-21-19.xlsx]rdc Q10 edit'!$B$1:$C$1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'[Parks and Rec Survey Presentation lynn Draft 1 with rdc edits 02-21-19.xlsx]rdc Q10 edit'!$B$2:$C$2</c:f>
              <c:numCache>
                <c:formatCode>0%</c:formatCode>
                <c:ptCount val="2"/>
                <c:pt idx="0">
                  <c:v>0.84150000000000003</c:v>
                </c:pt>
                <c:pt idx="1">
                  <c:v>0.1585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D2-4DCC-ACF0-FC63A2E85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C69C2-F2B6-454B-A532-5DAEF81CDE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E0600-3421-4CDA-A606-5CB4770E4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FD721-81AB-4376-BBF5-EC62C15E3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C97F8-71BB-45A8-8538-EF50BC10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0C3B3-975F-49FF-AF52-DB7FAEE0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6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9F9B9-95CC-4C72-B4F0-4F85F46C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6D757-FBE3-4D77-9A6A-9A19BCFFA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A2D4D-62E1-444E-9D4D-5E29A2B5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E6B41-0F69-40DF-B908-0C1E8A44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C2F98-0B40-4F0F-AF2E-BEBE3A0C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104C67-3C7B-4B69-AD98-D213B3C37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BBE77-8A8B-4090-B4A8-C2ABCFF6D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DCEC6-EA86-4665-9E17-FE18265B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FF872-AB5C-4DF5-A911-0A5F6F1E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065B8-9EAF-46F6-A6A2-AF61AA78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5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6CEAB-D2CC-405F-BA41-F08C98697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A5F5E-A0AB-47AE-A184-4B287D104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5AA73-4D34-40A7-B712-49270407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16E45-1745-4385-83AF-637B7DCF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CDBEE-6B4F-472C-8336-980183834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EC908-406F-4E69-91CB-725C1D20E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6604-1449-4CF8-8199-05C0DBBDF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BC29A-57ED-47D7-B921-3793C2EFB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4803A-A821-4CC0-BEBF-5F304C9D0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7E748-D9EF-4165-B4BC-8A9136F95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9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8DB9A-FEA4-4C6C-842B-E493DF8F6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C4E7F-B481-4558-A2BB-E0269F8E8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912AF-4AC3-466D-B558-37FCEE627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BEF9A-A509-4519-A73C-1E6AA019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B3A71-EA59-412D-956F-A1471BF7A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14A72-D292-4E9C-99FC-4BD6409B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6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AE2F8-9BDB-4AA9-B1B0-6EDE04B75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EF771-355A-4F3C-9556-74C0D6393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4D623-E99D-4D8C-B564-F2D4BCB15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06E07A-3256-4A7C-ADFB-D7B203336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8D3E6B-2A61-4880-B361-C0A517343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C7F49B-99A3-46B7-A781-25162E80B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AEEDF2-C77D-4010-AB3E-531186E5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F32F7-8164-457C-81A6-94018949F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6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922E2-2DC8-432D-9C05-1268AD3A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C89317-A2CC-44A3-B4E4-20CF9C21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B8978-C30B-4FD3-8333-09FF6071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C9908-0A4D-43E0-88C8-69C8FC47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1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B297BA-4A3B-4D5D-BB14-F0BC57057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3F287-06F6-40E7-9FFD-A91C830A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4C1DE-F9ED-47C8-A459-7880B5FC6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90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CB68B-6828-4B49-AB94-7329E29D4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63821-0D6C-498C-88FF-B98681AEA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EF31AE-4E94-46AA-B160-AE03FD598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9316A-9934-41B6-93C9-D9275E3C7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51AF0-D4EF-415B-8AAB-D1318DA5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79E7C-B97C-4DBD-8CDF-28F9F7A4A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15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A5C4-6177-49B7-AF73-869EBE4D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16639-4BAA-4D07-86F7-71153125E4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5E61C-219D-47E6-94A4-82A8DA2F2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7F091-A187-4703-87A5-D287B1433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207AC-5954-4E3A-B0A8-5354624A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C20E65-C0C6-47E1-A07C-04AE0E72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4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9684CC-424A-4051-93C4-4AF81E029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F53F5-E502-4551-BF47-A0F969912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6051B-7E18-46C1-96AF-1494D9523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F055-8D1C-4A6B-956D-0CEA18AB5A9C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2A57B-41FF-4254-99ED-2EA5AC66C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AD22B-6D39-43BC-9652-576E35B20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CD8-E8A0-43FA-8D73-1A4C9B100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148F9-B023-4801-842D-AB24C7972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Corrales Parks and Recreation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8F8DE-5F1B-42E6-8FFA-7E0647597B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47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1EB399-D1AE-4E88-8595-431871731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19" y="0"/>
            <a:ext cx="113585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8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79273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440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9447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099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777785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6658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775422"/>
              </p:ext>
            </p:extLst>
          </p:nvPr>
        </p:nvGraphicFramePr>
        <p:xfrm>
          <a:off x="2671010" y="0"/>
          <a:ext cx="684997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339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ECE0F-3ADF-415E-A797-4FDEA0D46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8234F-0D66-42D0-A0A8-1D8D01EAB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426 Participants</a:t>
            </a:r>
          </a:p>
          <a:p>
            <a:pPr lvl="1"/>
            <a:r>
              <a:rPr lang="en-US" dirty="0"/>
              <a:t>352 Villagers</a:t>
            </a:r>
          </a:p>
          <a:p>
            <a:pPr lvl="1"/>
            <a:r>
              <a:rPr lang="en-US" dirty="0"/>
              <a:t>74 Non-Residents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BA0848-4513-4BC2-904D-852CC48F7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4905" y="1027906"/>
            <a:ext cx="7669555" cy="514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4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4CD139E-D50E-4E2E-9F17-7EDA339BCD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389309"/>
              </p:ext>
            </p:extLst>
          </p:nvPr>
        </p:nvGraphicFramePr>
        <p:xfrm>
          <a:off x="328863" y="0"/>
          <a:ext cx="1139791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069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46661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3959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BDD30D-7FAD-4D87-9755-EC51502B3C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138" y="0"/>
            <a:ext cx="11441723" cy="686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02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845158"/>
              </p:ext>
            </p:extLst>
          </p:nvPr>
        </p:nvGraphicFramePr>
        <p:xfrm>
          <a:off x="320040" y="0"/>
          <a:ext cx="1187196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467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9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415683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4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F4C5E9-7B84-41E2-8012-49ACB97A2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16" y="0"/>
            <a:ext cx="11409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00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C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81626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5612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172</Words>
  <Application>Microsoft Office PowerPoint</Application>
  <PresentationFormat>Widescreen</PresentationFormat>
  <Paragraphs>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Corrales Parks and Recreation Survey</vt:lpstr>
      <vt:lpstr>Overview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Corrales Parks and Recreation Survey</dc:title>
  <dc:creator>lynn siverts</dc:creator>
  <cp:lastModifiedBy>lynn siverts</cp:lastModifiedBy>
  <cp:revision>8</cp:revision>
  <dcterms:created xsi:type="dcterms:W3CDTF">2019-02-20T16:34:45Z</dcterms:created>
  <dcterms:modified xsi:type="dcterms:W3CDTF">2019-02-25T17:58:42Z</dcterms:modified>
</cp:coreProperties>
</file>