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7" r:id="rId8"/>
    <p:sldId id="262" r:id="rId9"/>
    <p:sldId id="268" r:id="rId10"/>
    <p:sldId id="269" r:id="rId11"/>
    <p:sldId id="263" r:id="rId12"/>
    <p:sldId id="264" r:id="rId13"/>
    <p:sldId id="270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41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D5B61-D31F-A7FD-1AC4-F510644CB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Multi-Use Center Committee Report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A2819-82CA-5FB3-5BEC-30577C9D1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 to Village of Corrales Council and Mayor</a:t>
            </a:r>
          </a:p>
          <a:p>
            <a:r>
              <a:rPr lang="en-US" dirty="0"/>
              <a:t>March 12, 2024</a:t>
            </a:r>
          </a:p>
        </p:txBody>
      </p:sp>
    </p:spTree>
    <p:extLst>
      <p:ext uri="{BB962C8B-B14F-4D97-AF65-F5344CB8AC3E}">
        <p14:creationId xmlns:p14="http://schemas.microsoft.com/office/powerpoint/2010/main" val="344971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10E46-8572-5D88-0EFC-C0BFA5780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A4DE-720F-FD50-3734-DC8539E47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22032"/>
            <a:ext cx="8911687" cy="1280890"/>
          </a:xfrm>
        </p:spPr>
        <p:txBody>
          <a:bodyPr/>
          <a:lstStyle/>
          <a:p>
            <a:r>
              <a:rPr lang="en-US" dirty="0"/>
              <a:t>Results – Needs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A9A96-F88A-0B13-2BB5-EB02A2BF8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77636"/>
            <a:ext cx="9436533" cy="5500255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Develop a business plan</a:t>
            </a:r>
          </a:p>
          <a:p>
            <a:pPr lvl="1"/>
            <a:r>
              <a:rPr lang="en-US" sz="1900" dirty="0"/>
              <a:t>Determine size of facility</a:t>
            </a:r>
          </a:p>
          <a:p>
            <a:pPr lvl="1"/>
            <a:r>
              <a:rPr lang="en-US" sz="1900" dirty="0"/>
              <a:t>Conduct traffic and other feasibility studies</a:t>
            </a:r>
          </a:p>
          <a:p>
            <a:pPr lvl="1"/>
            <a:r>
              <a:rPr lang="en-US" sz="1900" dirty="0"/>
              <a:t>Determine expense of building</a:t>
            </a:r>
          </a:p>
          <a:p>
            <a:pPr lvl="1"/>
            <a:r>
              <a:rPr lang="en-US" sz="1900" dirty="0"/>
              <a:t>Determine funding sources</a:t>
            </a:r>
          </a:p>
          <a:p>
            <a:pPr lvl="1"/>
            <a:r>
              <a:rPr lang="en-US" sz="1900" dirty="0"/>
              <a:t>Determine operating costs</a:t>
            </a:r>
          </a:p>
          <a:p>
            <a:pPr lvl="1"/>
            <a:r>
              <a:rPr lang="en-US" sz="1900" dirty="0"/>
              <a:t>Determine management of facility</a:t>
            </a:r>
          </a:p>
          <a:p>
            <a:pPr lvl="1"/>
            <a:r>
              <a:rPr lang="en-US" sz="1900" dirty="0"/>
              <a:t>Ensure environmental noise and lighting ordinances are followed</a:t>
            </a:r>
          </a:p>
          <a:p>
            <a:r>
              <a:rPr lang="en-US" sz="2600" dirty="0"/>
              <a:t>Consider all properties in Village for location of Community Center, prioritizing:</a:t>
            </a:r>
          </a:p>
          <a:p>
            <a:pPr lvl="1"/>
            <a:r>
              <a:rPr lang="en-US" sz="1900" dirty="0"/>
              <a:t>Footprint, traffic flow, entry/exit onto Corrales Road</a:t>
            </a:r>
          </a:p>
          <a:p>
            <a:pPr lvl="1"/>
            <a:r>
              <a:rPr lang="en-US" sz="1900" dirty="0"/>
              <a:t>Parking and traffic impact on Top Form Arena</a:t>
            </a:r>
          </a:p>
          <a:p>
            <a:pPr lvl="1"/>
            <a:r>
              <a:rPr lang="en-US" sz="1900" dirty="0"/>
              <a:t>Capacity for expanding the building in the future</a:t>
            </a:r>
          </a:p>
          <a:p>
            <a:pPr lvl="1"/>
            <a:r>
              <a:rPr lang="en-US" sz="1900" dirty="0"/>
              <a:t>Proximity to gym/soccer fields/swimming pool – safety of children and youth</a:t>
            </a:r>
          </a:p>
          <a:p>
            <a:pPr lvl="1"/>
            <a:r>
              <a:rPr lang="en-US" sz="1900" dirty="0"/>
              <a:t>Proximity to other Village property such as proposed welcome center</a:t>
            </a:r>
          </a:p>
          <a:p>
            <a:pPr lvl="1"/>
            <a:r>
              <a:rPr lang="en-US" sz="1900" dirty="0"/>
              <a:t>Design for outdoor plaza</a:t>
            </a:r>
          </a:p>
        </p:txBody>
      </p:sp>
    </p:spTree>
    <p:extLst>
      <p:ext uri="{BB962C8B-B14F-4D97-AF65-F5344CB8AC3E}">
        <p14:creationId xmlns:p14="http://schemas.microsoft.com/office/powerpoint/2010/main" val="253658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C188-FFF4-114B-EE4E-2CCC3E58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D3A4-F75F-C1C1-9E53-C56739DE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0892"/>
            <a:ext cx="8915400" cy="434033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Traffic and congestion</a:t>
            </a:r>
          </a:p>
          <a:p>
            <a:r>
              <a:rPr lang="en-US" sz="2800" dirty="0"/>
              <a:t>Maintaining rural nature of Village</a:t>
            </a:r>
          </a:p>
          <a:p>
            <a:r>
              <a:rPr lang="en-US" sz="2800" dirty="0"/>
              <a:t>Parking and traffic impact on Top Form Arena</a:t>
            </a:r>
          </a:p>
          <a:p>
            <a:r>
              <a:rPr lang="en-US" sz="2800" dirty="0"/>
              <a:t>Light and noise pollution and other environmental impacts</a:t>
            </a:r>
          </a:p>
          <a:p>
            <a:r>
              <a:rPr lang="en-US" sz="2800" dirty="0"/>
              <a:t>Cost of building and operating</a:t>
            </a:r>
          </a:p>
          <a:p>
            <a:r>
              <a:rPr lang="en-US" sz="2800" dirty="0"/>
              <a:t>Speed of planning and execution – too fast, too slow</a:t>
            </a:r>
          </a:p>
          <a:p>
            <a:r>
              <a:rPr lang="en-US" sz="2800" dirty="0"/>
              <a:t>Size determined by realistic business plan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9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65B3-9D01-96FE-5FA0-D37F40EF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4955-5E1E-808B-11F4-7E0B5CC6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430214"/>
            <a:ext cx="9062461" cy="501215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/>
              <a:t>Initial negative reaction and response which evolved to being receptive to a center that met the needs of Village residents</a:t>
            </a:r>
          </a:p>
          <a:p>
            <a:r>
              <a:rPr lang="en-US" sz="2600" dirty="0"/>
              <a:t>Favor building a “Community Center” </a:t>
            </a:r>
          </a:p>
          <a:p>
            <a:r>
              <a:rPr lang="en-US" sz="2600" dirty="0"/>
              <a:t>Many stated uses, see Results: Needs Section</a:t>
            </a:r>
          </a:p>
          <a:p>
            <a:r>
              <a:rPr lang="en-US" sz="2600" dirty="0"/>
              <a:t>Meet the needs of entire age range of residents</a:t>
            </a:r>
          </a:p>
          <a:p>
            <a:r>
              <a:rPr lang="en-US" sz="2600" dirty="0"/>
              <a:t>Have flexible space for a wide variety of uses that benefit Village residents</a:t>
            </a:r>
          </a:p>
          <a:p>
            <a:r>
              <a:rPr lang="en-US" sz="2600" dirty="0"/>
              <a:t>Further study, planning, designing must include transparent and inclusive process</a:t>
            </a:r>
          </a:p>
          <a:p>
            <a:r>
              <a:rPr lang="en-US" sz="2600" dirty="0"/>
              <a:t>Minority do not favor this project</a:t>
            </a:r>
          </a:p>
          <a:p>
            <a:r>
              <a:rPr lang="en-US" sz="2600" dirty="0"/>
              <a:t>Need to address concerns, see Results: Concerns</a:t>
            </a:r>
          </a:p>
          <a:p>
            <a:r>
              <a:rPr lang="en-US" sz="2600" dirty="0"/>
              <a:t>“Protect our </a:t>
            </a:r>
            <a:r>
              <a:rPr lang="en-US" sz="2600" dirty="0" err="1"/>
              <a:t>Corraleño</a:t>
            </a:r>
            <a:r>
              <a:rPr lang="en-US" sz="2600" dirty="0"/>
              <a:t> way of life”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00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50519-E6B0-7A26-62D1-D72217C78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EF56-722D-3100-1E25-00081D68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B552-598E-AF2F-E222-8FA79304D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0739"/>
            <a:ext cx="8915400" cy="5241754"/>
          </a:xfrm>
        </p:spPr>
        <p:txBody>
          <a:bodyPr>
            <a:normAutofit/>
          </a:bodyPr>
          <a:lstStyle/>
          <a:p>
            <a:r>
              <a:rPr lang="en-US" sz="2400" dirty="0"/>
              <a:t>If proceeding with building a Community Center, use the transparent model and process this Committee used to solicit and heed advisement of Village residents</a:t>
            </a:r>
          </a:p>
          <a:p>
            <a:r>
              <a:rPr lang="en-US" sz="2400" dirty="0"/>
              <a:t>Develop a comprehensive business plan that addresses:</a:t>
            </a:r>
          </a:p>
          <a:p>
            <a:pPr lvl="1"/>
            <a:r>
              <a:rPr lang="en-US" sz="2400" dirty="0"/>
              <a:t>Size to meet the needs</a:t>
            </a:r>
          </a:p>
          <a:p>
            <a:pPr lvl="1"/>
            <a:r>
              <a:rPr lang="en-US" sz="2400" dirty="0"/>
              <a:t>Traffic – including scenario planning</a:t>
            </a:r>
          </a:p>
          <a:p>
            <a:pPr lvl="1"/>
            <a:r>
              <a:rPr lang="en-US" sz="2400" dirty="0"/>
              <a:t>Cost of construction, funding sources, start-up costs, sustained operational costs</a:t>
            </a:r>
          </a:p>
          <a:p>
            <a:r>
              <a:rPr lang="en-US" sz="2400" dirty="0"/>
              <a:t>Conduct a thorough assessment of Village properties for optimal site for Community Center</a:t>
            </a:r>
          </a:p>
        </p:txBody>
      </p:sp>
    </p:spTree>
    <p:extLst>
      <p:ext uri="{BB962C8B-B14F-4D97-AF65-F5344CB8AC3E}">
        <p14:creationId xmlns:p14="http://schemas.microsoft.com/office/powerpoint/2010/main" val="414053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684B-2DAA-6E37-5319-8EF2F9BB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62529"/>
            <a:ext cx="8911687" cy="1280890"/>
          </a:xfrm>
        </p:spPr>
        <p:txBody>
          <a:bodyPr/>
          <a:lstStyle/>
          <a:p>
            <a:r>
              <a:rPr lang="en-US" dirty="0"/>
              <a:t>Recommendations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FE75-2153-761A-645C-7FFE0541F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4554"/>
            <a:ext cx="8915400" cy="5241754"/>
          </a:xfrm>
        </p:spPr>
        <p:txBody>
          <a:bodyPr>
            <a:normAutofit/>
          </a:bodyPr>
          <a:lstStyle/>
          <a:p>
            <a:r>
              <a:rPr lang="en-US" sz="2400" dirty="0"/>
              <a:t>If project is still desirable and feasible based upon the above:</a:t>
            </a:r>
          </a:p>
          <a:p>
            <a:pPr lvl="1"/>
            <a:r>
              <a:rPr lang="en-US" sz="2000" dirty="0"/>
              <a:t>Competitive bid for integrated team of professional architects, construction manager, program manager</a:t>
            </a:r>
          </a:p>
          <a:p>
            <a:pPr lvl="1"/>
            <a:r>
              <a:rPr lang="en-US" sz="2000" dirty="0"/>
              <a:t>Hire licensed architect experienced in similar Community Centers</a:t>
            </a:r>
          </a:p>
          <a:p>
            <a:pPr lvl="1"/>
            <a:r>
              <a:rPr lang="en-US" sz="2000" dirty="0"/>
              <a:t>Hire experienced construction firm and program manager</a:t>
            </a:r>
          </a:p>
          <a:p>
            <a:pPr lvl="1"/>
            <a:r>
              <a:rPr lang="en-US" sz="2000" dirty="0"/>
              <a:t>Identify and solicit necessary short and long-term funding for construction and operating costs </a:t>
            </a:r>
          </a:p>
          <a:p>
            <a:pPr lvl="1"/>
            <a:r>
              <a:rPr lang="en-US" sz="2000" dirty="0"/>
              <a:t>Determine management of facility</a:t>
            </a:r>
          </a:p>
          <a:p>
            <a:pPr lvl="1"/>
            <a:r>
              <a:rPr lang="en-US" sz="2000" dirty="0"/>
              <a:t>Designed for ease of modification including expansion</a:t>
            </a:r>
          </a:p>
          <a:p>
            <a:pPr lvl="1"/>
            <a:r>
              <a:rPr lang="en-US" sz="2000" dirty="0"/>
              <a:t>Ensure compliance with ADA, Title II, and Title II regulations</a:t>
            </a:r>
          </a:p>
          <a:p>
            <a:pPr lvl="1"/>
            <a:r>
              <a:rPr lang="en-US" sz="2000" dirty="0"/>
              <a:t>Ensure environmental noise and lighting ordinances are followed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85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19D8B-F13E-E3A4-D8B4-24F09798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44000"/>
            <a:ext cx="8911687" cy="128089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79A57-9F5F-6A9B-0F06-39D9225DA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150338"/>
            <a:ext cx="9418966" cy="551369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Complete a plan so that construction documents can be commissioned – Did not complete</a:t>
            </a:r>
          </a:p>
          <a:p>
            <a:pPr lvl="1"/>
            <a:r>
              <a:rPr lang="en-US" dirty="0"/>
              <a:t>Lacked the necessary data to do so – needed data about needs and desires of Village residents</a:t>
            </a:r>
          </a:p>
          <a:p>
            <a:pPr lvl="1"/>
            <a:r>
              <a:rPr lang="en-US" dirty="0"/>
              <a:t>Lacked services of a registered architect</a:t>
            </a:r>
          </a:p>
          <a:p>
            <a:r>
              <a:rPr lang="en-US" sz="2000" dirty="0"/>
              <a:t>Former conceptual design did not have full support of Corraleños</a:t>
            </a:r>
          </a:p>
          <a:p>
            <a:pPr lvl="1"/>
            <a:r>
              <a:rPr lang="en-US" dirty="0"/>
              <a:t>Gathering Village resident participation and consent were necessary</a:t>
            </a:r>
          </a:p>
          <a:p>
            <a:r>
              <a:rPr lang="en-US" sz="2000" dirty="0"/>
              <a:t>Gather further citizen input regarding the needs of the Village – Did complete</a:t>
            </a:r>
          </a:p>
          <a:p>
            <a:pPr lvl="1"/>
            <a:r>
              <a:rPr lang="en-US" dirty="0"/>
              <a:t>Performed outreach to listen, learn and become informed about what residents were thinking and wanting</a:t>
            </a:r>
          </a:p>
          <a:p>
            <a:pPr lvl="1"/>
            <a:r>
              <a:rPr lang="en-US" dirty="0"/>
              <a:t>Generated 1687 distinct codable items of information - overall public interest, passion, and participation were unusually high</a:t>
            </a:r>
          </a:p>
          <a:p>
            <a:r>
              <a:rPr lang="en-US" sz="2000" dirty="0"/>
              <a:t>Include the needs and concerns of Village residents described in this report which reflect the evolved consensus </a:t>
            </a:r>
          </a:p>
          <a:p>
            <a:r>
              <a:rPr lang="en-US" sz="2000" dirty="0"/>
              <a:t>Next step is for Village Administration to proceed to accept our recommendations to reflect Village residents’ needs, or not</a:t>
            </a:r>
          </a:p>
        </p:txBody>
      </p:sp>
    </p:spTree>
    <p:extLst>
      <p:ext uri="{BB962C8B-B14F-4D97-AF65-F5344CB8AC3E}">
        <p14:creationId xmlns:p14="http://schemas.microsoft.com/office/powerpoint/2010/main" val="159518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BC5E-4311-2C47-1A2E-15C21F395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Multi-Use Center Committee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F949-7A19-C46E-8584-7A4CB7B92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3662"/>
            <a:ext cx="8915400" cy="4932628"/>
          </a:xfrm>
        </p:spPr>
        <p:txBody>
          <a:bodyPr>
            <a:normAutofit/>
          </a:bodyPr>
          <a:lstStyle/>
          <a:p>
            <a:r>
              <a:rPr lang="en-US" sz="2400" dirty="0"/>
              <a:t>Preamble</a:t>
            </a:r>
          </a:p>
          <a:p>
            <a:r>
              <a:rPr lang="en-US" sz="2400" dirty="0"/>
              <a:t>Introduction</a:t>
            </a:r>
          </a:p>
          <a:p>
            <a:r>
              <a:rPr lang="en-US" sz="2400" dirty="0"/>
              <a:t>Background</a:t>
            </a:r>
          </a:p>
          <a:p>
            <a:r>
              <a:rPr lang="en-US" sz="2400" dirty="0"/>
              <a:t>Process</a:t>
            </a:r>
          </a:p>
          <a:p>
            <a:r>
              <a:rPr lang="en-US" sz="2400" dirty="0"/>
              <a:t>Results – Needs</a:t>
            </a:r>
          </a:p>
          <a:p>
            <a:r>
              <a:rPr lang="en-US" sz="2400" dirty="0"/>
              <a:t>Results – Concerns</a:t>
            </a:r>
          </a:p>
          <a:p>
            <a:r>
              <a:rPr lang="en-US" sz="2400" dirty="0"/>
              <a:t>Conclusions</a:t>
            </a:r>
          </a:p>
          <a:p>
            <a:r>
              <a:rPr lang="en-US" sz="2400" dirty="0"/>
              <a:t>Recommendations</a:t>
            </a:r>
          </a:p>
          <a:p>
            <a:r>
              <a:rPr lang="en-US" sz="2400" dirty="0"/>
              <a:t>Summary</a:t>
            </a:r>
          </a:p>
          <a:p>
            <a:r>
              <a:rPr lang="en-US" sz="2400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213080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48B4-B040-3E4F-BF5C-F37240BF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B5208-B836-7DCD-F6A5-B0E99828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8053"/>
            <a:ext cx="8915400" cy="4445837"/>
          </a:xfrm>
        </p:spPr>
        <p:txBody>
          <a:bodyPr>
            <a:normAutofit/>
          </a:bodyPr>
          <a:lstStyle/>
          <a:p>
            <a:r>
              <a:rPr lang="en-US" sz="2400" dirty="0"/>
              <a:t>Appointed to represent the broader Village of Corrales Community</a:t>
            </a:r>
          </a:p>
          <a:p>
            <a:r>
              <a:rPr lang="en-US" sz="2400" dirty="0"/>
              <a:t>Honored to represent you</a:t>
            </a:r>
          </a:p>
          <a:p>
            <a:r>
              <a:rPr lang="en-US" sz="2400" dirty="0"/>
              <a:t>Cast the net wide to capture information from the public</a:t>
            </a:r>
          </a:p>
          <a:p>
            <a:r>
              <a:rPr lang="en-US" sz="2400" dirty="0"/>
              <a:t>Conclusions and Recommendations reflect the public input</a:t>
            </a:r>
          </a:p>
          <a:p>
            <a:r>
              <a:rPr lang="en-US" sz="2400" dirty="0"/>
              <a:t>Hope report will lead to continued constructive, inclusive, and transparent discussion and planning</a:t>
            </a:r>
          </a:p>
        </p:txBody>
      </p:sp>
    </p:spTree>
    <p:extLst>
      <p:ext uri="{BB962C8B-B14F-4D97-AF65-F5344CB8AC3E}">
        <p14:creationId xmlns:p14="http://schemas.microsoft.com/office/powerpoint/2010/main" val="343546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D287-36D6-6994-FDFE-42BEFE01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6EA9-8D6E-CA59-6AA1-E73A39E93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9538"/>
            <a:ext cx="8915400" cy="4621684"/>
          </a:xfrm>
        </p:spPr>
        <p:txBody>
          <a:bodyPr/>
          <a:lstStyle/>
          <a:p>
            <a:r>
              <a:rPr lang="en-US" sz="2400" dirty="0"/>
              <a:t>Village Resolution 23-57</a:t>
            </a:r>
          </a:p>
          <a:p>
            <a:pPr lvl="1"/>
            <a:r>
              <a:rPr lang="en-US" sz="2000" dirty="0"/>
              <a:t>Complete a plan for the multi-use facility, so that construction documents can be commissioned by the Village Administration</a:t>
            </a:r>
          </a:p>
          <a:p>
            <a:pPr lvl="1"/>
            <a:r>
              <a:rPr lang="en-US" sz="2000" dirty="0"/>
              <a:t>Directed to gather further citizen input regarding the needs of the Village that could be met by such a center and incorporate into the final design recommendations</a:t>
            </a:r>
          </a:p>
          <a:p>
            <a:pPr lvl="1"/>
            <a:r>
              <a:rPr lang="en-US" sz="2000" dirty="0"/>
              <a:t>Present within six months</a:t>
            </a:r>
          </a:p>
          <a:p>
            <a:r>
              <a:rPr lang="en-US" sz="2000" dirty="0"/>
              <a:t>Members of Committee</a:t>
            </a:r>
          </a:p>
          <a:p>
            <a:r>
              <a:rPr lang="en-US" sz="2000" dirty="0"/>
              <a:t>Open meetings in Council Chambers and Zoom, preserved on Village YouTube Channel</a:t>
            </a:r>
          </a:p>
          <a:p>
            <a:r>
              <a:rPr lang="en-US" sz="2000" dirty="0"/>
              <a:t>Public concern eased about not being invited or heard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6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3F59-6BA6-3914-2B5D-FDBCCD40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05F8D-F240-5755-5C2C-758C1D8EE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6769"/>
            <a:ext cx="8915400" cy="45044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Prior committee – Arts, Community, and Education Center (ACE)</a:t>
            </a:r>
          </a:p>
          <a:p>
            <a:r>
              <a:rPr lang="en-US" sz="2400" dirty="0"/>
              <a:t>Village Resolution 22-30</a:t>
            </a:r>
          </a:p>
          <a:p>
            <a:pPr lvl="1"/>
            <a:r>
              <a:rPr lang="en-US" sz="2000" dirty="0"/>
              <a:t>Identify and help to implement a plan to create a performing arts center that could be used for a variety of events and classes in the Village of Corrales</a:t>
            </a:r>
          </a:p>
          <a:p>
            <a:pPr lvl="1"/>
            <a:r>
              <a:rPr lang="en-US" sz="2000" dirty="0"/>
              <a:t>Gather further citizen input regarding the needs of the Village that could be met by such center, as well as information on how to fund the project</a:t>
            </a:r>
          </a:p>
          <a:p>
            <a:pPr lvl="1"/>
            <a:r>
              <a:rPr lang="en-US" sz="2000" dirty="0"/>
              <a:t>Members from various organizations within Corrales</a:t>
            </a:r>
          </a:p>
          <a:p>
            <a:r>
              <a:rPr lang="en-US" sz="2400" dirty="0"/>
              <a:t>Created conceptual drawings of the ACE Center located on the Jones property</a:t>
            </a:r>
          </a:p>
        </p:txBody>
      </p:sp>
    </p:spTree>
    <p:extLst>
      <p:ext uri="{BB962C8B-B14F-4D97-AF65-F5344CB8AC3E}">
        <p14:creationId xmlns:p14="http://schemas.microsoft.com/office/powerpoint/2010/main" val="330111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77BA-3318-64A7-D901-278E5458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507" y="485565"/>
            <a:ext cx="8911687" cy="1280890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669D3-D6E7-171F-5051-EF36FC02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866" y="1230923"/>
            <a:ext cx="8915400" cy="5310554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Answer questions:</a:t>
            </a:r>
          </a:p>
          <a:p>
            <a:pPr lvl="1"/>
            <a:r>
              <a:rPr lang="en-US" sz="1800" dirty="0"/>
              <a:t>Do Village residents want a performing arts center?</a:t>
            </a:r>
          </a:p>
          <a:p>
            <a:pPr lvl="1"/>
            <a:r>
              <a:rPr lang="en-US" sz="1800" dirty="0"/>
              <a:t>Do Village residents want some version of a facility that meets their needs?</a:t>
            </a:r>
          </a:p>
          <a:p>
            <a:r>
              <a:rPr lang="en-US" sz="2200" dirty="0"/>
              <a:t>Dissatisfaction with previous conceptual drawings of the ACE Center</a:t>
            </a:r>
          </a:p>
          <a:p>
            <a:pPr lvl="1"/>
            <a:r>
              <a:rPr lang="en-US" sz="1800" dirty="0"/>
              <a:t>Little prior knowledge, misinformation, and concern about impact</a:t>
            </a:r>
          </a:p>
          <a:p>
            <a:r>
              <a:rPr lang="en-US" sz="2200" dirty="0"/>
              <a:t>Maximize public input – listen and learn</a:t>
            </a:r>
          </a:p>
          <a:p>
            <a:pPr lvl="1"/>
            <a:r>
              <a:rPr lang="en-US" sz="1800" dirty="0"/>
              <a:t>14 meetings with about 40 – 50 residents attending each once held in Council Chambers, average of 10 to 15 individuals with public comment</a:t>
            </a:r>
          </a:p>
          <a:p>
            <a:pPr lvl="1"/>
            <a:r>
              <a:rPr lang="en-US" sz="1800" dirty="0"/>
              <a:t>Zoom capability (unknown number reached)</a:t>
            </a:r>
          </a:p>
          <a:p>
            <a:pPr lvl="1"/>
            <a:r>
              <a:rPr lang="en-US" sz="1800" dirty="0"/>
              <a:t>Village YouTube channel 380 views of proceedings</a:t>
            </a:r>
          </a:p>
          <a:p>
            <a:pPr lvl="1"/>
            <a:r>
              <a:rPr lang="en-US" sz="1800" dirty="0"/>
              <a:t>Two Public Forums</a:t>
            </a:r>
          </a:p>
          <a:p>
            <a:pPr lvl="2"/>
            <a:r>
              <a:rPr lang="en-US" sz="1600" dirty="0"/>
              <a:t>Thursday evening and Sunday afternoon</a:t>
            </a:r>
          </a:p>
          <a:p>
            <a:pPr lvl="2"/>
            <a:r>
              <a:rPr lang="en-US" sz="1600" dirty="0"/>
              <a:t>Approximately 250 attendees combined </a:t>
            </a:r>
          </a:p>
        </p:txBody>
      </p:sp>
    </p:spTree>
    <p:extLst>
      <p:ext uri="{BB962C8B-B14F-4D97-AF65-F5344CB8AC3E}">
        <p14:creationId xmlns:p14="http://schemas.microsoft.com/office/powerpoint/2010/main" val="418932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D63D9-EB4A-685A-B9C4-5276788D4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9FA0-9795-0F50-8267-D3EF90D7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6080C-F489-FB3C-5B8F-AB9B14B47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63140"/>
            <a:ext cx="8915400" cy="5194860"/>
          </a:xfrm>
        </p:spPr>
        <p:txBody>
          <a:bodyPr>
            <a:normAutofit/>
          </a:bodyPr>
          <a:lstStyle/>
          <a:p>
            <a:r>
              <a:rPr lang="en-US" sz="2000" dirty="0"/>
              <a:t>Combined data of 1687 distinct codable items coded into 39 categories (Aggregated Data)</a:t>
            </a:r>
          </a:p>
          <a:p>
            <a:pPr lvl="1"/>
            <a:r>
              <a:rPr lang="en-US" sz="1800" dirty="0"/>
              <a:t>Total of 110 oral comments offered</a:t>
            </a:r>
          </a:p>
          <a:p>
            <a:pPr lvl="1"/>
            <a:r>
              <a:rPr lang="en-US" sz="1800" dirty="0"/>
              <a:t>Total 32 sets of written comments (emails, letters, Village-provided forms)</a:t>
            </a:r>
          </a:p>
          <a:p>
            <a:pPr lvl="1"/>
            <a:r>
              <a:rPr lang="en-US" sz="1800" dirty="0"/>
              <a:t>Total of 118 online surveys completed</a:t>
            </a:r>
          </a:p>
          <a:p>
            <a:endParaRPr lang="en-US" dirty="0"/>
          </a:p>
          <a:p>
            <a:r>
              <a:rPr lang="en-US" sz="2000" dirty="0"/>
              <a:t>Considered the data from the Village Comprehensive Plan Survey</a:t>
            </a:r>
          </a:p>
          <a:p>
            <a:endParaRPr lang="en-US" sz="2000" dirty="0"/>
          </a:p>
          <a:p>
            <a:r>
              <a:rPr lang="en-US" sz="2000" dirty="0"/>
              <a:t>Designated a writing team to complete the report</a:t>
            </a:r>
          </a:p>
        </p:txBody>
      </p:sp>
    </p:spTree>
    <p:extLst>
      <p:ext uri="{BB962C8B-B14F-4D97-AF65-F5344CB8AC3E}">
        <p14:creationId xmlns:p14="http://schemas.microsoft.com/office/powerpoint/2010/main" val="373649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11ED-D0E9-DCC5-BAF0-70B8CA3F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Needs</a:t>
            </a:r>
            <a:br>
              <a:rPr lang="en-US" dirty="0"/>
            </a:br>
            <a:br>
              <a:rPr lang="en-US" sz="1200" dirty="0"/>
            </a:br>
            <a:r>
              <a:rPr lang="en-US" sz="2700" dirty="0"/>
              <a:t>Support need for a flexibly designed space for residents and Corrales-based organizations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77888-F3A5-142B-70FA-B2EE5AA58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355273"/>
            <a:ext cx="4313864" cy="3777622"/>
          </a:xfrm>
        </p:spPr>
        <p:txBody>
          <a:bodyPr>
            <a:noAutofit/>
          </a:bodyPr>
          <a:lstStyle/>
          <a:p>
            <a:r>
              <a:rPr lang="en-US" sz="2000" dirty="0"/>
              <a:t>Meetings</a:t>
            </a:r>
          </a:p>
          <a:p>
            <a:r>
              <a:rPr lang="en-US" sz="2000" dirty="0"/>
              <a:t>Classes</a:t>
            </a:r>
          </a:p>
          <a:p>
            <a:r>
              <a:rPr lang="en-US" sz="2000" dirty="0"/>
              <a:t>Music concerts and classes</a:t>
            </a:r>
          </a:p>
          <a:p>
            <a:r>
              <a:rPr lang="en-US" sz="2000" dirty="0"/>
              <a:t>Performing arts events</a:t>
            </a:r>
          </a:p>
          <a:p>
            <a:r>
              <a:rPr lang="en-US" sz="2000" dirty="0"/>
              <a:t>Social events</a:t>
            </a:r>
          </a:p>
          <a:p>
            <a:r>
              <a:rPr lang="en-US" sz="2000" dirty="0"/>
              <a:t>Art shows</a:t>
            </a:r>
          </a:p>
          <a:p>
            <a:r>
              <a:rPr lang="en-US" sz="2000" dirty="0"/>
              <a:t>School functions</a:t>
            </a:r>
          </a:p>
          <a:p>
            <a:r>
              <a:rPr lang="en-US" sz="2000" dirty="0"/>
              <a:t>Lectures</a:t>
            </a:r>
          </a:p>
          <a:p>
            <a:r>
              <a:rPr lang="en-US" sz="2000" dirty="0"/>
              <a:t>Equestrian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7E791-74FC-CC4E-698C-C8D93F23B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355273"/>
            <a:ext cx="4313864" cy="3777622"/>
          </a:xfrm>
        </p:spPr>
        <p:txBody>
          <a:bodyPr>
            <a:noAutofit/>
          </a:bodyPr>
          <a:lstStyle/>
          <a:p>
            <a:r>
              <a:rPr lang="en-US" sz="2000" dirty="0"/>
              <a:t>Dances</a:t>
            </a:r>
          </a:p>
          <a:p>
            <a:r>
              <a:rPr lang="en-US" sz="2000" dirty="0"/>
              <a:t>Historical and local interest exhibits</a:t>
            </a:r>
          </a:p>
          <a:p>
            <a:r>
              <a:rPr lang="en-US" sz="2000" dirty="0"/>
              <a:t>Cultural and historical classes</a:t>
            </a:r>
          </a:p>
          <a:p>
            <a:r>
              <a:rPr lang="en-US" sz="2000" dirty="0"/>
              <a:t>Receptions</a:t>
            </a:r>
          </a:p>
          <a:p>
            <a:r>
              <a:rPr lang="en-US" sz="2000" dirty="0"/>
              <a:t>Graduations</a:t>
            </a:r>
          </a:p>
          <a:p>
            <a:r>
              <a:rPr lang="en-US" sz="2000" dirty="0"/>
              <a:t>Academic support activities</a:t>
            </a:r>
          </a:p>
          <a:p>
            <a:r>
              <a:rPr lang="en-US" sz="2000" dirty="0"/>
              <a:t>Youth activities</a:t>
            </a:r>
          </a:p>
          <a:p>
            <a:r>
              <a:rPr lang="en-US" sz="2000" dirty="0"/>
              <a:t>Agricultural training classes</a:t>
            </a:r>
          </a:p>
          <a:p>
            <a:r>
              <a:rPr lang="en-US" sz="2000" dirty="0"/>
              <a:t>Food catering</a:t>
            </a:r>
          </a:p>
        </p:txBody>
      </p:sp>
    </p:spTree>
    <p:extLst>
      <p:ext uri="{BB962C8B-B14F-4D97-AF65-F5344CB8AC3E}">
        <p14:creationId xmlns:p14="http://schemas.microsoft.com/office/powerpoint/2010/main" val="141622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34B6C-0183-C653-ECBC-6D2467178F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91F91-65E0-F750-FFC4-FDE4CA02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57856"/>
            <a:ext cx="8911687" cy="1280890"/>
          </a:xfrm>
        </p:spPr>
        <p:txBody>
          <a:bodyPr/>
          <a:lstStyle/>
          <a:p>
            <a:r>
              <a:rPr lang="en-US" dirty="0"/>
              <a:t>Results – Needs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60CC7-1E49-EE17-A946-23E9D8EF3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4369"/>
            <a:ext cx="9187152" cy="540966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Flexible design for meeting rooms and classrooms</a:t>
            </a:r>
          </a:p>
          <a:p>
            <a:r>
              <a:rPr lang="en-US" sz="2200" dirty="0"/>
              <a:t>Maintain architectural integrity of Village</a:t>
            </a:r>
          </a:p>
          <a:p>
            <a:r>
              <a:rPr lang="en-US" sz="2200" dirty="0"/>
              <a:t>Maintain cultural, agricultural, and farming integrity</a:t>
            </a:r>
          </a:p>
          <a:p>
            <a:r>
              <a:rPr lang="en-US" sz="2200" dirty="0"/>
              <a:t>Showcase of history, heritage, arts, culture, agriculture, and rural nature of Corrales while honoring Village founders and descendant families</a:t>
            </a:r>
          </a:p>
          <a:p>
            <a:r>
              <a:rPr lang="en-US" sz="2200" dirty="0"/>
              <a:t>Outdoor plaza</a:t>
            </a:r>
          </a:p>
          <a:p>
            <a:r>
              <a:rPr lang="en-US" sz="2200" dirty="0"/>
              <a:t>Use “cutting edge” technology throughout facility, easily updated, and ADA compliant</a:t>
            </a:r>
          </a:p>
          <a:p>
            <a:r>
              <a:rPr lang="en-US" sz="2200" dirty="0"/>
              <a:t>Flexible and large enough space for performing arts, dances, art shows, and social events</a:t>
            </a:r>
          </a:p>
          <a:p>
            <a:r>
              <a:rPr lang="en-US" sz="2200" dirty="0"/>
              <a:t>Maintain and protect existing equestrian infrastructure</a:t>
            </a:r>
          </a:p>
          <a:p>
            <a:r>
              <a:rPr lang="en-US" sz="2200" dirty="0"/>
              <a:t>Include needs of growers and farmers</a:t>
            </a:r>
          </a:p>
          <a:p>
            <a:r>
              <a:rPr lang="en-US" sz="2200" dirty="0"/>
              <a:t>Space for equestrian indoor classes and outdoor demonstrations</a:t>
            </a:r>
          </a:p>
          <a:p>
            <a:r>
              <a:rPr lang="en-US" sz="2200" dirty="0"/>
              <a:t>Use of catering kitchen</a:t>
            </a:r>
          </a:p>
          <a:p>
            <a:r>
              <a:rPr lang="en-US" sz="2200" dirty="0"/>
              <a:t>LEED rated for 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048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13576</TotalTime>
  <Words>1144</Words>
  <Application>Microsoft Office PowerPoint</Application>
  <PresentationFormat>Widescreen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Multi-Use Center Committee Report </vt:lpstr>
      <vt:lpstr>Multi-Use Center Committee Report</vt:lpstr>
      <vt:lpstr>Preamble</vt:lpstr>
      <vt:lpstr>Introduction</vt:lpstr>
      <vt:lpstr>Background</vt:lpstr>
      <vt:lpstr>Process</vt:lpstr>
      <vt:lpstr>Process (continued)</vt:lpstr>
      <vt:lpstr>Results – Needs  Support need for a flexibly designed space for residents and Corrales-based organizations </vt:lpstr>
      <vt:lpstr>Results – Needs (continued)</vt:lpstr>
      <vt:lpstr>Results – Needs (continued)</vt:lpstr>
      <vt:lpstr>Results - Concerns</vt:lpstr>
      <vt:lpstr>Conclusions</vt:lpstr>
      <vt:lpstr>Recommendations</vt:lpstr>
      <vt:lpstr>Recommendations (continued)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Corrales Community Center Report</dc:title>
  <dc:creator>Barb Boyd</dc:creator>
  <cp:lastModifiedBy>Skye Devivi</cp:lastModifiedBy>
  <cp:revision>5</cp:revision>
  <cp:lastPrinted>2024-02-24T13:56:10Z</cp:lastPrinted>
  <dcterms:created xsi:type="dcterms:W3CDTF">2024-02-24T12:56:18Z</dcterms:created>
  <dcterms:modified xsi:type="dcterms:W3CDTF">2024-03-11T21:07:35Z</dcterms:modified>
</cp:coreProperties>
</file>